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mp4"/>
  <Default Extension="rels" ContentType="application/vnd.openxmlformats-package.relationships+xml"/>
  <Default Extension="mov" ContentType="video/quicktime"/>
  <Default Extension="tif" ContentType="image/tif"/>
  <Default Extension="png" ContentType="image/p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91" r:id="rId19"/>
    <p:sldId id="273" r:id="rId20"/>
    <p:sldId id="274" r:id="rId21"/>
    <p:sldId id="275" r:id="rId22"/>
    <p:sldId id="276" r:id="rId23"/>
    <p:sldId id="277" r:id="rId24"/>
    <p:sldId id="278" r:id="rId25"/>
    <p:sldId id="279" r:id="rId26"/>
    <p:sldId id="292" r:id="rId27"/>
    <p:sldId id="280" r:id="rId28"/>
    <p:sldId id="281" r:id="rId29"/>
    <p:sldId id="282" r:id="rId30"/>
    <p:sldId id="283" r:id="rId31"/>
    <p:sldId id="284" r:id="rId32"/>
    <p:sldId id="285" r:id="rId33"/>
    <p:sldId id="286" r:id="rId34"/>
    <p:sldId id="287" r:id="rId35"/>
    <p:sldId id="288" r:id="rId36"/>
    <p:sldId id="289" r:id="rId37"/>
    <p:sldId id="290" r:id="rId38"/>
    <p:sldId id="293" r:id="rId39"/>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1pPr>
    <a:lvl2pPr marL="0" marR="0" indent="2286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2pPr>
    <a:lvl3pPr marL="0" marR="0" indent="4572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3pPr>
    <a:lvl4pPr marL="0" marR="0" indent="6858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4pPr>
    <a:lvl5pPr marL="0" marR="0" indent="9144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5pPr>
    <a:lvl6pPr marL="0" marR="0" indent="11430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6pPr>
    <a:lvl7pPr marL="0" marR="0" indent="13716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7pPr>
    <a:lvl8pPr marL="0" marR="0" indent="16002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8pPr>
    <a:lvl9pPr marL="0" marR="0" indent="18288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4FAFA"/>
          </a:solidFill>
        </a:fill>
      </a:tcStyle>
    </a:wholeTbl>
    <a:band2H>
      <a:tcTxStyle/>
      <a:tcStyle>
        <a:tcBdr/>
        <a:fill>
          <a:solidFill>
            <a:srgbClr val="FAFDFD"/>
          </a:solidFill>
        </a:fill>
      </a:tcStyle>
    </a:band2H>
    <a:firstCol>
      <a:tcTxStyle b="on" i="off">
        <a:fontRef idx="major">
          <a:srgbClr val="FFFFFF"/>
        </a:fontRef>
        <a:srgbClr val="FFFFFF"/>
      </a:tcTxStyle>
      <a:tcStyle>
        <a:tcBdr>
          <a:left>
            <a:ln w="12700" cap="flat">
              <a:solidFill>
                <a:srgbClr val="FFFFFF"/>
              </a:solidFill>
              <a:prstDash val="solid"/>
              <a:round/>
            </a:ln>
          </a:left>
          <a:right>
            <a:ln w="381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6E6E9"/>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6E6E9"/>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6E6E9"/>
          </a:solidFill>
        </a:fill>
      </a:tcStyle>
    </a:firstRow>
  </a:tblStyle>
  <a:tblStyle styleId="{D51ADE6A-740E-44AE-83CC-AE7238B6C88D}"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p:restoredTop sz="93670"/>
  </p:normalViewPr>
  <p:slideViewPr>
    <p:cSldViewPr snapToGrid="0" snapToObjects="1">
      <p:cViewPr varScale="1">
        <p:scale>
          <a:sx n="96" d="100"/>
          <a:sy n="96" d="100"/>
        </p:scale>
        <p:origin x="190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 name="Shape 35"/>
          <p:cNvSpPr>
            <a:spLocks noGrp="1" noRot="1" noChangeAspect="1"/>
          </p:cNvSpPr>
          <p:nvPr>
            <p:ph type="sldImg"/>
          </p:nvPr>
        </p:nvSpPr>
        <p:spPr>
          <a:xfrm>
            <a:off x="1143000" y="685800"/>
            <a:ext cx="4572000" cy="3429000"/>
          </a:xfrm>
          <a:prstGeom prst="rect">
            <a:avLst/>
          </a:prstGeom>
        </p:spPr>
        <p:txBody>
          <a:bodyPr/>
          <a:lstStyle/>
          <a:p>
            <a:endParaRPr/>
          </a:p>
        </p:txBody>
      </p:sp>
      <p:sp>
        <p:nvSpPr>
          <p:cNvPr id="36" name="Shape 3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689293246"/>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Default - Title Slide">
    <p:spTree>
      <p:nvGrpSpPr>
        <p:cNvPr id="1" name=""/>
        <p:cNvGrpSpPr/>
        <p:nvPr/>
      </p:nvGrpSpPr>
      <p:grpSpPr>
        <a:xfrm>
          <a:off x="0" y="0"/>
          <a:ext cx="0" cy="0"/>
          <a:chOff x="0" y="0"/>
          <a:chExt cx="0" cy="0"/>
        </a:xfrm>
      </p:grpSpPr>
      <p:sp>
        <p:nvSpPr>
          <p:cNvPr id="11" name="Shape 11"/>
          <p:cNvSpPr>
            <a:spLocks noGrp="1"/>
          </p:cNvSpPr>
          <p:nvPr>
            <p:ph type="title"/>
          </p:nvPr>
        </p:nvSpPr>
        <p:spPr>
          <a:xfrm>
            <a:off x="685800" y="1844675"/>
            <a:ext cx="7772400" cy="2041525"/>
          </a:xfrm>
          <a:prstGeom prst="rect">
            <a:avLst/>
          </a:prstGeom>
          <a:ln w="9525">
            <a:round/>
          </a:ln>
        </p:spPr>
        <p:txBody>
          <a:bodyPr lIns="38100" tIns="38100" rIns="38100" bIns="38100"/>
          <a:lstStyle/>
          <a:p>
            <a:r>
              <a:t>Title Text</a:t>
            </a:r>
          </a:p>
        </p:txBody>
      </p:sp>
      <p:sp>
        <p:nvSpPr>
          <p:cNvPr id="12" name="Shape 12"/>
          <p:cNvSpPr>
            <a:spLocks noGrp="1"/>
          </p:cNvSpPr>
          <p:nvPr>
            <p:ph type="body" sz="half" idx="1"/>
          </p:nvPr>
        </p:nvSpPr>
        <p:spPr>
          <a:xfrm>
            <a:off x="1371600" y="3886200"/>
            <a:ext cx="6400800" cy="2971800"/>
          </a:xfrm>
          <a:prstGeom prst="rect">
            <a:avLst/>
          </a:prstGeom>
          <a:ln w="9525">
            <a:round/>
          </a:ln>
        </p:spPr>
        <p:txBody>
          <a:bodyPr lIns="38100" tIns="38100" rIns="38100" bIns="38100"/>
          <a:lstStyle>
            <a:lvl1pPr marL="0" indent="0" algn="ctr">
              <a:buSzTx/>
              <a:buNone/>
            </a:lvl1pPr>
            <a:lvl2pPr marL="457200" indent="0" algn="ctr">
              <a:buSzTx/>
              <a:buNone/>
            </a:lvl2pPr>
            <a:lvl3pPr marL="914400" indent="0" algn="ctr">
              <a:buSzTx/>
              <a:buNone/>
            </a:lvl3pPr>
            <a:lvl4pPr marL="1371600" indent="0" algn="ctr">
              <a:buSzTx/>
              <a:buNone/>
            </a:lvl4pPr>
            <a:lvl5pPr marL="1828800" indent="0" algn="ctr">
              <a:buSzTx/>
              <a:buNone/>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efault - Blank">
    <p:spTree>
      <p:nvGrpSpPr>
        <p:cNvPr id="1" name=""/>
        <p:cNvGrpSpPr/>
        <p:nvPr/>
      </p:nvGrpSpPr>
      <p:grpSpPr>
        <a:xfrm>
          <a:off x="0" y="0"/>
          <a:ext cx="0" cy="0"/>
          <a:chOff x="0" y="0"/>
          <a:chExt cx="0" cy="0"/>
        </a:xfrm>
      </p:grpSpPr>
      <p:sp>
        <p:nvSpPr>
          <p:cNvPr id="20" name="Shape 2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7" name="Shape 27"/>
          <p:cNvSpPr>
            <a:spLocks noGrp="1"/>
          </p:cNvSpPr>
          <p:nvPr>
            <p:ph type="title"/>
          </p:nvPr>
        </p:nvSpPr>
        <p:spPr>
          <a:xfrm>
            <a:off x="457200" y="92074"/>
            <a:ext cx="8229600" cy="1508127"/>
          </a:xfrm>
          <a:prstGeom prst="rect">
            <a:avLst/>
          </a:prstGeom>
        </p:spPr>
        <p:txBody>
          <a:bodyPr/>
          <a:lstStyle>
            <a:lvl1pPr marL="40640" marR="40640">
              <a:defRPr sz="4200">
                <a:latin typeface="+mn-lt"/>
                <a:ea typeface="+mn-ea"/>
                <a:cs typeface="+mn-cs"/>
                <a:sym typeface="Arial"/>
              </a:defRPr>
            </a:lvl1pPr>
          </a:lstStyle>
          <a:p>
            <a:r>
              <a:t>Title Text</a:t>
            </a:r>
          </a:p>
        </p:txBody>
      </p:sp>
      <p:sp>
        <p:nvSpPr>
          <p:cNvPr id="28" name="Shape 28"/>
          <p:cNvSpPr>
            <a:spLocks noGrp="1"/>
          </p:cNvSpPr>
          <p:nvPr>
            <p:ph type="body" idx="1"/>
          </p:nvPr>
        </p:nvSpPr>
        <p:spPr>
          <a:prstGeom prst="rect">
            <a:avLst/>
          </a:prstGeom>
        </p:spPr>
        <p:txBody>
          <a:bodyPr/>
          <a:lstStyle>
            <a:lvl1pPr marL="383540" marR="40640">
              <a:buClrTx/>
              <a:defRPr sz="3000">
                <a:latin typeface="+mn-lt"/>
                <a:ea typeface="+mn-ea"/>
                <a:cs typeface="+mn-cs"/>
                <a:sym typeface="Arial"/>
              </a:defRPr>
            </a:lvl1pPr>
            <a:lvl2pPr marL="783590" marR="40640">
              <a:buClrTx/>
              <a:defRPr sz="2600">
                <a:latin typeface="+mn-lt"/>
                <a:ea typeface="+mn-ea"/>
                <a:cs typeface="+mn-cs"/>
                <a:sym typeface="Arial"/>
              </a:defRPr>
            </a:lvl2pPr>
            <a:lvl3pPr marL="1183639" marR="40640">
              <a:buClrTx/>
              <a:defRPr sz="2200">
                <a:latin typeface="+mn-lt"/>
                <a:ea typeface="+mn-ea"/>
                <a:cs typeface="+mn-cs"/>
                <a:sym typeface="Arial"/>
              </a:defRPr>
            </a:lvl3pPr>
            <a:lvl4pPr marL="1640839" marR="40640">
              <a:buClrTx/>
              <a:defRPr sz="1800">
                <a:latin typeface="+mn-lt"/>
                <a:ea typeface="+mn-ea"/>
                <a:cs typeface="+mn-cs"/>
                <a:sym typeface="Arial"/>
              </a:defRPr>
            </a:lvl4pPr>
            <a:lvl5pPr marL="2098039" marR="40640">
              <a:buClrTx/>
              <a:defRPr sz="1800">
                <a:latin typeface="+mn-lt"/>
                <a:ea typeface="+mn-ea"/>
                <a:cs typeface="+mn-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9" name="Shape 29"/>
          <p:cNvSpPr>
            <a:spLocks noGrp="1"/>
          </p:cNvSpPr>
          <p:nvPr>
            <p:ph type="sldNum" sz="quarter" idx="2"/>
          </p:nvPr>
        </p:nvSpPr>
        <p:spPr>
          <a:xfrm>
            <a:off x="7478092" y="6245225"/>
            <a:ext cx="283816" cy="274415"/>
          </a:xfrm>
          <a:prstGeom prst="rect">
            <a:avLst/>
          </a:prstGeom>
          <a:ln w="12700">
            <a:miter lim="400000"/>
          </a:ln>
        </p:spPr>
        <p:txBody>
          <a:bodyPr lIns="50800" tIns="50800" rIns="50800" bIns="50800"/>
          <a:lstStyle>
            <a:lvl1pPr algn="ctr" defTabSz="584200">
              <a:defRPr sz="1200">
                <a:latin typeface="+mn-lt"/>
                <a:ea typeface="+mn-ea"/>
                <a:cs typeface="+mn-cs"/>
                <a:sym typeface="Aria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sldNum" sz="quarter" idx="2"/>
          </p:nvPr>
        </p:nvSpPr>
        <p:spPr>
          <a:xfrm>
            <a:off x="8191500" y="6388100"/>
            <a:ext cx="266700" cy="304800"/>
          </a:xfrm>
          <a:prstGeom prst="rect">
            <a:avLst/>
          </a:prstGeom>
        </p:spPr>
        <p:txBody>
          <a:bodyPr wrap="none" lIns="38100" tIns="38100" rIns="38100" bIns="38100">
            <a:spAutoFit/>
          </a:bodyPr>
          <a:lstStyle>
            <a:lvl1pPr algn="r" defTabSz="914400">
              <a:defRPr sz="1400">
                <a:uFill>
                  <a:solidFill>
                    <a:srgbClr val="000000"/>
                  </a:solidFill>
                </a:uFill>
                <a:latin typeface="+mj-lt"/>
                <a:ea typeface="+mj-ea"/>
                <a:cs typeface="+mj-cs"/>
                <a:sym typeface="Times"/>
              </a:defRPr>
            </a:lvl1pPr>
          </a:lstStyle>
          <a:p>
            <a:fld id="{86CB4B4D-7CA3-9044-876B-883B54F8677D}" type="slidenum">
              <a:t>‹#›</a:t>
            </a:fld>
            <a:endParaRPr/>
          </a:p>
        </p:txBody>
      </p:sp>
      <p:sp>
        <p:nvSpPr>
          <p:cNvPr id="3" name="Shape 3"/>
          <p:cNvSpPr>
            <a:spLocks noGrp="1"/>
          </p:cNvSpPr>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r>
              <a:t>Title Text</a:t>
            </a:r>
          </a:p>
        </p:txBody>
      </p:sp>
      <p:sp>
        <p:nvSpPr>
          <p:cNvPr id="4" name="Shape 4"/>
          <p:cNvSpPr>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marL="742950" indent="-285750">
              <a:spcBef>
                <a:spcPts val="600"/>
              </a:spcBef>
              <a:buChar char="–"/>
              <a:defRPr sz="2800"/>
            </a:lvl2pPr>
            <a:lvl3pPr marL="1143000" indent="-228600">
              <a:spcBef>
                <a:spcPts val="500"/>
              </a:spcBef>
              <a:defRPr sz="2400"/>
            </a:lvl3pPr>
            <a:lvl4pPr marL="1600200" indent="-228600">
              <a:spcBef>
                <a:spcPts val="400"/>
              </a:spcBef>
              <a:buChar char="–"/>
              <a:defRPr sz="2000"/>
            </a:lvl4pPr>
            <a:lvl5pPr marL="2057400" indent="-228600">
              <a:spcBef>
                <a:spcPts val="400"/>
              </a:spcBef>
              <a:buChar char="»"/>
              <a:defRPr sz="2000"/>
            </a:lvl5p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
            <a:solidFill>
              <a:srgbClr val="000000"/>
            </a:solidFill>
          </a:uFill>
          <a:latin typeface="+mj-lt"/>
          <a:ea typeface="+mj-ea"/>
          <a:cs typeface="+mj-cs"/>
          <a:sym typeface="Times"/>
        </a:defRPr>
      </a:lvl1pPr>
      <a:lvl2pPr marL="0" marR="0" indent="2286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
            <a:solidFill>
              <a:srgbClr val="000000"/>
            </a:solidFill>
          </a:uFill>
          <a:latin typeface="+mj-lt"/>
          <a:ea typeface="+mj-ea"/>
          <a:cs typeface="+mj-cs"/>
          <a:sym typeface="Times"/>
        </a:defRPr>
      </a:lvl2pPr>
      <a:lvl3pPr marL="0" marR="0" indent="4572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
            <a:solidFill>
              <a:srgbClr val="000000"/>
            </a:solidFill>
          </a:uFill>
          <a:latin typeface="+mj-lt"/>
          <a:ea typeface="+mj-ea"/>
          <a:cs typeface="+mj-cs"/>
          <a:sym typeface="Times"/>
        </a:defRPr>
      </a:lvl3pPr>
      <a:lvl4pPr marL="0" marR="0" indent="6858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
            <a:solidFill>
              <a:srgbClr val="000000"/>
            </a:solidFill>
          </a:uFill>
          <a:latin typeface="+mj-lt"/>
          <a:ea typeface="+mj-ea"/>
          <a:cs typeface="+mj-cs"/>
          <a:sym typeface="Times"/>
        </a:defRPr>
      </a:lvl4pPr>
      <a:lvl5pPr marL="0" marR="0" indent="9144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
            <a:solidFill>
              <a:srgbClr val="000000"/>
            </a:solidFill>
          </a:uFill>
          <a:latin typeface="+mj-lt"/>
          <a:ea typeface="+mj-ea"/>
          <a:cs typeface="+mj-cs"/>
          <a:sym typeface="Times"/>
        </a:defRPr>
      </a:lvl5pPr>
      <a:lvl6pPr marL="0" marR="0" indent="11430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
            <a:solidFill>
              <a:srgbClr val="000000"/>
            </a:solidFill>
          </a:uFill>
          <a:latin typeface="+mj-lt"/>
          <a:ea typeface="+mj-ea"/>
          <a:cs typeface="+mj-cs"/>
          <a:sym typeface="Times"/>
        </a:defRPr>
      </a:lvl6pPr>
      <a:lvl7pPr marL="0" marR="0" indent="13716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
            <a:solidFill>
              <a:srgbClr val="000000"/>
            </a:solidFill>
          </a:uFill>
          <a:latin typeface="+mj-lt"/>
          <a:ea typeface="+mj-ea"/>
          <a:cs typeface="+mj-cs"/>
          <a:sym typeface="Times"/>
        </a:defRPr>
      </a:lvl7pPr>
      <a:lvl8pPr marL="0" marR="0" indent="16002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
            <a:solidFill>
              <a:srgbClr val="000000"/>
            </a:solidFill>
          </a:uFill>
          <a:latin typeface="+mj-lt"/>
          <a:ea typeface="+mj-ea"/>
          <a:cs typeface="+mj-cs"/>
          <a:sym typeface="Times"/>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
            <a:solidFill>
              <a:srgbClr val="000000"/>
            </a:solidFill>
          </a:uFill>
          <a:latin typeface="+mj-lt"/>
          <a:ea typeface="+mj-ea"/>
          <a:cs typeface="+mj-cs"/>
          <a:sym typeface="Times"/>
        </a:defRPr>
      </a:lvl9pPr>
    </p:titleStyle>
    <p:bodyStyle>
      <a:lvl1pPr marL="342900" marR="0" indent="-342900" algn="l" defTabSz="914400" latinLnBrk="0">
        <a:lnSpc>
          <a:spcPct val="100000"/>
        </a:lnSpc>
        <a:spcBef>
          <a:spcPts val="700"/>
        </a:spcBef>
        <a:spcAft>
          <a:spcPts val="0"/>
        </a:spcAft>
        <a:buClr>
          <a:srgbClr val="000000"/>
        </a:buClr>
        <a:buSzPct val="100000"/>
        <a:buFontTx/>
        <a:buChar char="•"/>
        <a:tabLst/>
        <a:defRPr sz="3200" b="0" i="0" u="none" strike="noStrike" cap="none" spc="0" baseline="0">
          <a:ln>
            <a:noFill/>
          </a:ln>
          <a:solidFill>
            <a:srgbClr val="000000"/>
          </a:solidFill>
          <a:uFill>
            <a:solidFill>
              <a:srgbClr val="000000"/>
            </a:solidFill>
          </a:uFill>
          <a:latin typeface="+mj-lt"/>
          <a:ea typeface="+mj-ea"/>
          <a:cs typeface="+mj-cs"/>
          <a:sym typeface="Times"/>
        </a:defRPr>
      </a:lvl1pPr>
      <a:lvl2pPr marL="783771" marR="0" indent="-326571" algn="l" defTabSz="914400" latinLnBrk="0">
        <a:lnSpc>
          <a:spcPct val="100000"/>
        </a:lnSpc>
        <a:spcBef>
          <a:spcPts val="700"/>
        </a:spcBef>
        <a:spcAft>
          <a:spcPts val="0"/>
        </a:spcAft>
        <a:buClr>
          <a:srgbClr val="000000"/>
        </a:buClr>
        <a:buSzPct val="100000"/>
        <a:buFontTx/>
        <a:buChar char="•"/>
        <a:tabLst/>
        <a:defRPr sz="3200" b="0" i="0" u="none" strike="noStrike" cap="none" spc="0" baseline="0">
          <a:ln>
            <a:noFill/>
          </a:ln>
          <a:solidFill>
            <a:srgbClr val="000000"/>
          </a:solidFill>
          <a:uFill>
            <a:solidFill>
              <a:srgbClr val="000000"/>
            </a:solidFill>
          </a:uFill>
          <a:latin typeface="+mj-lt"/>
          <a:ea typeface="+mj-ea"/>
          <a:cs typeface="+mj-cs"/>
          <a:sym typeface="Times"/>
        </a:defRPr>
      </a:lvl2pPr>
      <a:lvl3pPr marL="1219200" marR="0" indent="-304800" algn="l" defTabSz="914400" latinLnBrk="0">
        <a:lnSpc>
          <a:spcPct val="100000"/>
        </a:lnSpc>
        <a:spcBef>
          <a:spcPts val="700"/>
        </a:spcBef>
        <a:spcAft>
          <a:spcPts val="0"/>
        </a:spcAft>
        <a:buClr>
          <a:srgbClr val="000000"/>
        </a:buClr>
        <a:buSzPct val="100000"/>
        <a:buFontTx/>
        <a:buChar char="•"/>
        <a:tabLst/>
        <a:defRPr sz="3200" b="0" i="0" u="none" strike="noStrike" cap="none" spc="0" baseline="0">
          <a:ln>
            <a:noFill/>
          </a:ln>
          <a:solidFill>
            <a:srgbClr val="000000"/>
          </a:solidFill>
          <a:uFill>
            <a:solidFill>
              <a:srgbClr val="000000"/>
            </a:solidFill>
          </a:uFill>
          <a:latin typeface="+mj-lt"/>
          <a:ea typeface="+mj-ea"/>
          <a:cs typeface="+mj-cs"/>
          <a:sym typeface="Times"/>
        </a:defRPr>
      </a:lvl3pPr>
      <a:lvl4pPr marL="1737360" marR="0" indent="-365760" algn="l" defTabSz="914400" latinLnBrk="0">
        <a:lnSpc>
          <a:spcPct val="100000"/>
        </a:lnSpc>
        <a:spcBef>
          <a:spcPts val="700"/>
        </a:spcBef>
        <a:spcAft>
          <a:spcPts val="0"/>
        </a:spcAft>
        <a:buClr>
          <a:srgbClr val="000000"/>
        </a:buClr>
        <a:buSzPct val="100000"/>
        <a:buFontTx/>
        <a:buChar char="•"/>
        <a:tabLst/>
        <a:defRPr sz="3200" b="0" i="0" u="none" strike="noStrike" cap="none" spc="0" baseline="0">
          <a:ln>
            <a:noFill/>
          </a:ln>
          <a:solidFill>
            <a:srgbClr val="000000"/>
          </a:solidFill>
          <a:uFill>
            <a:solidFill>
              <a:srgbClr val="000000"/>
            </a:solidFill>
          </a:uFill>
          <a:latin typeface="+mj-lt"/>
          <a:ea typeface="+mj-ea"/>
          <a:cs typeface="+mj-cs"/>
          <a:sym typeface="Times"/>
        </a:defRPr>
      </a:lvl4pPr>
      <a:lvl5pPr marL="2194560" marR="0" indent="-365760" algn="l" defTabSz="914400" latinLnBrk="0">
        <a:lnSpc>
          <a:spcPct val="100000"/>
        </a:lnSpc>
        <a:spcBef>
          <a:spcPts val="700"/>
        </a:spcBef>
        <a:spcAft>
          <a:spcPts val="0"/>
        </a:spcAft>
        <a:buClr>
          <a:srgbClr val="000000"/>
        </a:buClr>
        <a:buSzPct val="100000"/>
        <a:buFontTx/>
        <a:buChar char="•"/>
        <a:tabLst/>
        <a:defRPr sz="3200" b="0" i="0" u="none" strike="noStrike" cap="none" spc="0" baseline="0">
          <a:ln>
            <a:noFill/>
          </a:ln>
          <a:solidFill>
            <a:srgbClr val="000000"/>
          </a:solidFill>
          <a:uFill>
            <a:solidFill>
              <a:srgbClr val="000000"/>
            </a:solidFill>
          </a:uFill>
          <a:latin typeface="+mj-lt"/>
          <a:ea typeface="+mj-ea"/>
          <a:cs typeface="+mj-cs"/>
          <a:sym typeface="Times"/>
        </a:defRPr>
      </a:lvl5pPr>
      <a:lvl6pPr marL="3365500" marR="0" indent="-914400" algn="l" defTabSz="914400" latinLnBrk="0">
        <a:lnSpc>
          <a:spcPct val="100000"/>
        </a:lnSpc>
        <a:spcBef>
          <a:spcPts val="700"/>
        </a:spcBef>
        <a:spcAft>
          <a:spcPts val="0"/>
        </a:spcAft>
        <a:buClr>
          <a:srgbClr val="000000"/>
        </a:buClr>
        <a:buSzPct val="100000"/>
        <a:buFontTx/>
        <a:buChar char="•"/>
        <a:tabLst/>
        <a:defRPr sz="3200" b="0" i="0" u="none" strike="noStrike" cap="none" spc="0" baseline="0">
          <a:ln>
            <a:noFill/>
          </a:ln>
          <a:solidFill>
            <a:srgbClr val="000000"/>
          </a:solidFill>
          <a:uFill>
            <a:solidFill>
              <a:srgbClr val="000000"/>
            </a:solidFill>
          </a:uFill>
          <a:latin typeface="+mj-lt"/>
          <a:ea typeface="+mj-ea"/>
          <a:cs typeface="+mj-cs"/>
          <a:sym typeface="Times"/>
        </a:defRPr>
      </a:lvl6pPr>
      <a:lvl7pPr marL="3721100" marR="0" indent="-914400" algn="l" defTabSz="914400" latinLnBrk="0">
        <a:lnSpc>
          <a:spcPct val="100000"/>
        </a:lnSpc>
        <a:spcBef>
          <a:spcPts val="700"/>
        </a:spcBef>
        <a:spcAft>
          <a:spcPts val="0"/>
        </a:spcAft>
        <a:buClr>
          <a:srgbClr val="000000"/>
        </a:buClr>
        <a:buSzPct val="100000"/>
        <a:buFontTx/>
        <a:buChar char="•"/>
        <a:tabLst/>
        <a:defRPr sz="3200" b="0" i="0" u="none" strike="noStrike" cap="none" spc="0" baseline="0">
          <a:ln>
            <a:noFill/>
          </a:ln>
          <a:solidFill>
            <a:srgbClr val="000000"/>
          </a:solidFill>
          <a:uFill>
            <a:solidFill>
              <a:srgbClr val="000000"/>
            </a:solidFill>
          </a:uFill>
          <a:latin typeface="+mj-lt"/>
          <a:ea typeface="+mj-ea"/>
          <a:cs typeface="+mj-cs"/>
          <a:sym typeface="Times"/>
        </a:defRPr>
      </a:lvl7pPr>
      <a:lvl8pPr marL="4076700" marR="0" indent="-914400" algn="l" defTabSz="914400" latinLnBrk="0">
        <a:lnSpc>
          <a:spcPct val="100000"/>
        </a:lnSpc>
        <a:spcBef>
          <a:spcPts val="700"/>
        </a:spcBef>
        <a:spcAft>
          <a:spcPts val="0"/>
        </a:spcAft>
        <a:buClr>
          <a:srgbClr val="000000"/>
        </a:buClr>
        <a:buSzPct val="100000"/>
        <a:buFontTx/>
        <a:buChar char="•"/>
        <a:tabLst/>
        <a:defRPr sz="3200" b="0" i="0" u="none" strike="noStrike" cap="none" spc="0" baseline="0">
          <a:ln>
            <a:noFill/>
          </a:ln>
          <a:solidFill>
            <a:srgbClr val="000000"/>
          </a:solidFill>
          <a:uFill>
            <a:solidFill>
              <a:srgbClr val="000000"/>
            </a:solidFill>
          </a:uFill>
          <a:latin typeface="+mj-lt"/>
          <a:ea typeface="+mj-ea"/>
          <a:cs typeface="+mj-cs"/>
          <a:sym typeface="Times"/>
        </a:defRPr>
      </a:lvl8pPr>
      <a:lvl9pPr marL="4432300" marR="0" indent="-914400" algn="l" defTabSz="914400" latinLnBrk="0">
        <a:lnSpc>
          <a:spcPct val="100000"/>
        </a:lnSpc>
        <a:spcBef>
          <a:spcPts val="700"/>
        </a:spcBef>
        <a:spcAft>
          <a:spcPts val="0"/>
        </a:spcAft>
        <a:buClr>
          <a:srgbClr val="000000"/>
        </a:buClr>
        <a:buSzPct val="100000"/>
        <a:buFontTx/>
        <a:buChar char="•"/>
        <a:tabLst/>
        <a:defRPr sz="3200" b="0" i="0" u="none" strike="noStrike" cap="none" spc="0" baseline="0">
          <a:ln>
            <a:noFill/>
          </a:ln>
          <a:solidFill>
            <a:srgbClr val="000000"/>
          </a:solidFill>
          <a:uFill>
            <a:solidFill>
              <a:srgbClr val="000000"/>
            </a:solidFill>
          </a:uFill>
          <a:latin typeface="+mj-lt"/>
          <a:ea typeface="+mj-ea"/>
          <a:cs typeface="+mj-cs"/>
          <a:sym typeface="Times"/>
        </a:defRPr>
      </a:lvl9pPr>
    </p:bodyStyle>
    <p:otherStyle>
      <a:lvl1pPr marL="0" marR="0" indent="0" algn="r" defTabSz="914400" latinLnBrk="0">
        <a:lnSpc>
          <a:spcPct val="100000"/>
        </a:lnSpc>
        <a:spcBef>
          <a:spcPts val="0"/>
        </a:spcBef>
        <a:spcAft>
          <a:spcPts val="0"/>
        </a:spcAft>
        <a:buClrTx/>
        <a:buSzTx/>
        <a:buFontTx/>
        <a:buNone/>
        <a:tabLst/>
        <a:defRPr sz="1400" b="0" i="0" u="none" strike="noStrike" cap="none" spc="0" baseline="0">
          <a:ln>
            <a:noFill/>
          </a:ln>
          <a:solidFill>
            <a:schemeClr val="tx1"/>
          </a:solidFill>
          <a:uFill>
            <a:solidFill>
              <a:srgbClr val="000000"/>
            </a:solidFill>
          </a:uFill>
          <a:latin typeface="+mn-lt"/>
          <a:ea typeface="+mn-ea"/>
          <a:cs typeface="+mn-cs"/>
          <a:sym typeface="Times"/>
        </a:defRPr>
      </a:lvl1pPr>
      <a:lvl2pPr marL="0" marR="0" indent="0" algn="r" defTabSz="914400" latinLnBrk="0">
        <a:lnSpc>
          <a:spcPct val="100000"/>
        </a:lnSpc>
        <a:spcBef>
          <a:spcPts val="0"/>
        </a:spcBef>
        <a:spcAft>
          <a:spcPts val="0"/>
        </a:spcAft>
        <a:buClrTx/>
        <a:buSzTx/>
        <a:buFontTx/>
        <a:buNone/>
        <a:tabLst/>
        <a:defRPr sz="1400" b="0" i="0" u="none" strike="noStrike" cap="none" spc="0" baseline="0">
          <a:ln>
            <a:noFill/>
          </a:ln>
          <a:solidFill>
            <a:schemeClr val="tx1"/>
          </a:solidFill>
          <a:uFill>
            <a:solidFill>
              <a:srgbClr val="000000"/>
            </a:solidFill>
          </a:uFill>
          <a:latin typeface="+mn-lt"/>
          <a:ea typeface="+mn-ea"/>
          <a:cs typeface="+mn-cs"/>
          <a:sym typeface="Times"/>
        </a:defRPr>
      </a:lvl2pPr>
      <a:lvl3pPr marL="0" marR="0" indent="0" algn="r" defTabSz="914400" latinLnBrk="0">
        <a:lnSpc>
          <a:spcPct val="100000"/>
        </a:lnSpc>
        <a:spcBef>
          <a:spcPts val="0"/>
        </a:spcBef>
        <a:spcAft>
          <a:spcPts val="0"/>
        </a:spcAft>
        <a:buClrTx/>
        <a:buSzTx/>
        <a:buFontTx/>
        <a:buNone/>
        <a:tabLst/>
        <a:defRPr sz="1400" b="0" i="0" u="none" strike="noStrike" cap="none" spc="0" baseline="0">
          <a:ln>
            <a:noFill/>
          </a:ln>
          <a:solidFill>
            <a:schemeClr val="tx1"/>
          </a:solidFill>
          <a:uFill>
            <a:solidFill>
              <a:srgbClr val="000000"/>
            </a:solidFill>
          </a:uFill>
          <a:latin typeface="+mn-lt"/>
          <a:ea typeface="+mn-ea"/>
          <a:cs typeface="+mn-cs"/>
          <a:sym typeface="Times"/>
        </a:defRPr>
      </a:lvl3pPr>
      <a:lvl4pPr marL="0" marR="0" indent="0" algn="r" defTabSz="914400" latinLnBrk="0">
        <a:lnSpc>
          <a:spcPct val="100000"/>
        </a:lnSpc>
        <a:spcBef>
          <a:spcPts val="0"/>
        </a:spcBef>
        <a:spcAft>
          <a:spcPts val="0"/>
        </a:spcAft>
        <a:buClrTx/>
        <a:buSzTx/>
        <a:buFontTx/>
        <a:buNone/>
        <a:tabLst/>
        <a:defRPr sz="1400" b="0" i="0" u="none" strike="noStrike" cap="none" spc="0" baseline="0">
          <a:ln>
            <a:noFill/>
          </a:ln>
          <a:solidFill>
            <a:schemeClr val="tx1"/>
          </a:solidFill>
          <a:uFill>
            <a:solidFill>
              <a:srgbClr val="000000"/>
            </a:solidFill>
          </a:uFill>
          <a:latin typeface="+mn-lt"/>
          <a:ea typeface="+mn-ea"/>
          <a:cs typeface="+mn-cs"/>
          <a:sym typeface="Times"/>
        </a:defRPr>
      </a:lvl4pPr>
      <a:lvl5pPr marL="0" marR="0" indent="0" algn="r" defTabSz="914400" latinLnBrk="0">
        <a:lnSpc>
          <a:spcPct val="100000"/>
        </a:lnSpc>
        <a:spcBef>
          <a:spcPts val="0"/>
        </a:spcBef>
        <a:spcAft>
          <a:spcPts val="0"/>
        </a:spcAft>
        <a:buClrTx/>
        <a:buSzTx/>
        <a:buFontTx/>
        <a:buNone/>
        <a:tabLst/>
        <a:defRPr sz="1400" b="0" i="0" u="none" strike="noStrike" cap="none" spc="0" baseline="0">
          <a:ln>
            <a:noFill/>
          </a:ln>
          <a:solidFill>
            <a:schemeClr val="tx1"/>
          </a:solidFill>
          <a:uFill>
            <a:solidFill>
              <a:srgbClr val="000000"/>
            </a:solidFill>
          </a:uFill>
          <a:latin typeface="+mn-lt"/>
          <a:ea typeface="+mn-ea"/>
          <a:cs typeface="+mn-cs"/>
          <a:sym typeface="Times"/>
        </a:defRPr>
      </a:lvl5pPr>
      <a:lvl6pPr marL="0" marR="0" indent="0" algn="r" defTabSz="914400" latinLnBrk="0">
        <a:lnSpc>
          <a:spcPct val="100000"/>
        </a:lnSpc>
        <a:spcBef>
          <a:spcPts val="0"/>
        </a:spcBef>
        <a:spcAft>
          <a:spcPts val="0"/>
        </a:spcAft>
        <a:buClrTx/>
        <a:buSzTx/>
        <a:buFontTx/>
        <a:buNone/>
        <a:tabLst/>
        <a:defRPr sz="1400" b="0" i="0" u="none" strike="noStrike" cap="none" spc="0" baseline="0">
          <a:ln>
            <a:noFill/>
          </a:ln>
          <a:solidFill>
            <a:schemeClr val="tx1"/>
          </a:solidFill>
          <a:uFill>
            <a:solidFill>
              <a:srgbClr val="000000"/>
            </a:solidFill>
          </a:uFill>
          <a:latin typeface="+mn-lt"/>
          <a:ea typeface="+mn-ea"/>
          <a:cs typeface="+mn-cs"/>
          <a:sym typeface="Times"/>
        </a:defRPr>
      </a:lvl6pPr>
      <a:lvl7pPr marL="0" marR="0" indent="0" algn="r" defTabSz="914400" latinLnBrk="0">
        <a:lnSpc>
          <a:spcPct val="100000"/>
        </a:lnSpc>
        <a:spcBef>
          <a:spcPts val="0"/>
        </a:spcBef>
        <a:spcAft>
          <a:spcPts val="0"/>
        </a:spcAft>
        <a:buClrTx/>
        <a:buSzTx/>
        <a:buFontTx/>
        <a:buNone/>
        <a:tabLst/>
        <a:defRPr sz="1400" b="0" i="0" u="none" strike="noStrike" cap="none" spc="0" baseline="0">
          <a:ln>
            <a:noFill/>
          </a:ln>
          <a:solidFill>
            <a:schemeClr val="tx1"/>
          </a:solidFill>
          <a:uFill>
            <a:solidFill>
              <a:srgbClr val="000000"/>
            </a:solidFill>
          </a:uFill>
          <a:latin typeface="+mn-lt"/>
          <a:ea typeface="+mn-ea"/>
          <a:cs typeface="+mn-cs"/>
          <a:sym typeface="Times"/>
        </a:defRPr>
      </a:lvl7pPr>
      <a:lvl8pPr marL="0" marR="0" indent="0" algn="r" defTabSz="914400" latinLnBrk="0">
        <a:lnSpc>
          <a:spcPct val="100000"/>
        </a:lnSpc>
        <a:spcBef>
          <a:spcPts val="0"/>
        </a:spcBef>
        <a:spcAft>
          <a:spcPts val="0"/>
        </a:spcAft>
        <a:buClrTx/>
        <a:buSzTx/>
        <a:buFontTx/>
        <a:buNone/>
        <a:tabLst/>
        <a:defRPr sz="1400" b="0" i="0" u="none" strike="noStrike" cap="none" spc="0" baseline="0">
          <a:ln>
            <a:noFill/>
          </a:ln>
          <a:solidFill>
            <a:schemeClr val="tx1"/>
          </a:solidFill>
          <a:uFill>
            <a:solidFill>
              <a:srgbClr val="000000"/>
            </a:solidFill>
          </a:uFill>
          <a:latin typeface="+mn-lt"/>
          <a:ea typeface="+mn-ea"/>
          <a:cs typeface="+mn-cs"/>
          <a:sym typeface="Times"/>
        </a:defRPr>
      </a:lvl8pPr>
      <a:lvl9pPr marL="0" marR="0" indent="0" algn="r" defTabSz="914400" latinLnBrk="0">
        <a:lnSpc>
          <a:spcPct val="100000"/>
        </a:lnSpc>
        <a:spcBef>
          <a:spcPts val="0"/>
        </a:spcBef>
        <a:spcAft>
          <a:spcPts val="0"/>
        </a:spcAft>
        <a:buClrTx/>
        <a:buSzTx/>
        <a:buFontTx/>
        <a:buNone/>
        <a:tabLst/>
        <a:defRPr sz="1400" b="0" i="0" u="none" strike="noStrike" cap="none" spc="0" baseline="0">
          <a:ln>
            <a:noFill/>
          </a:ln>
          <a:solidFill>
            <a:schemeClr val="tx1"/>
          </a:solidFill>
          <a:uFill>
            <a:solidFill>
              <a:srgbClr val="000000"/>
            </a:solidFill>
          </a:uFill>
          <a:latin typeface="+mn-lt"/>
          <a:ea typeface="+mn-ea"/>
          <a:cs typeface="+mn-cs"/>
          <a:sym typeface="Time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 Id="rId3" Type="http://schemas.openxmlformats.org/officeDocument/2006/relationships/hyperlink" Target="http://epod.usra.edu/blog/2006/12/aerial-photo-of-wallace-creek-and-san-andreas-fault.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ommons.wikimedia.org/wiki/File:Kluft-photo-Carrizo-Plain-Nov-2007-Img_0327.jpg" TargetMode="External"/><Relationship Id="rId3" Type="http://schemas.openxmlformats.org/officeDocument/2006/relationships/image" Target="../media/image22.tif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gif"/><Relationship Id="rId5" Type="http://schemas.openxmlformats.org/officeDocument/2006/relationships/image" Target="../media/image23.gif"/><Relationship Id="rId6" Type="http://schemas.openxmlformats.org/officeDocument/2006/relationships/image" Target="../media/image24.png"/><Relationship Id="rId1" Type="http://schemas.microsoft.com/office/2007/relationships/media" Target="../media/media7.mov"/><Relationship Id="rId2" Type="http://schemas.openxmlformats.org/officeDocument/2006/relationships/video" Target="../media/media7.mov"/></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hyperlink" Target="https://commons.wikimedia.org/wiki/File:ElasticRebound_Thum.p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png"/><Relationship Id="rId5" Type="http://schemas.openxmlformats.org/officeDocument/2006/relationships/image" Target="../media/image8.png"/><Relationship Id="rId1" Type="http://schemas.microsoft.com/office/2007/relationships/media" Target="../media/media1.mov"/><Relationship Id="rId2" Type="http://schemas.openxmlformats.org/officeDocument/2006/relationships/video" Target="../media/media1.mov"/></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3.tif"/><Relationship Id="rId5" Type="http://schemas.openxmlformats.org/officeDocument/2006/relationships/hyperlink" Target="https://www.youtube.com/watch?v=83GOKn7kWXM" TargetMode="External"/><Relationship Id="rId6" Type="http://schemas.openxmlformats.org/officeDocument/2006/relationships/image" Target="../media/image34.png"/><Relationship Id="rId1" Type="http://schemas.microsoft.com/office/2007/relationships/media" Target="../media/media8.mp4"/><Relationship Id="rId2" Type="http://schemas.openxmlformats.org/officeDocument/2006/relationships/video" Target="../media/media8.mp4"/></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microsoft.com/office/2007/relationships/media" Target="../media/media10.mov"/><Relationship Id="rId4" Type="http://schemas.openxmlformats.org/officeDocument/2006/relationships/video" Target="../media/media10.mov"/><Relationship Id="rId5" Type="http://schemas.openxmlformats.org/officeDocument/2006/relationships/slideLayout" Target="../slideLayouts/slideLayout2.xml"/><Relationship Id="rId6" Type="http://schemas.openxmlformats.org/officeDocument/2006/relationships/image" Target="../media/image39.png"/><Relationship Id="rId7" Type="http://schemas.openxmlformats.org/officeDocument/2006/relationships/image" Target="../media/image40.png"/><Relationship Id="rId1" Type="http://schemas.microsoft.com/office/2007/relationships/media" Target="../media/media9.mov"/><Relationship Id="rId2" Type="http://schemas.openxmlformats.org/officeDocument/2006/relationships/video" Target="../media/media9.mov"/></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5.png"/><Relationship Id="rId5" Type="http://schemas.openxmlformats.org/officeDocument/2006/relationships/image" Target="../media/image46.png"/><Relationship Id="rId1" Type="http://schemas.microsoft.com/office/2007/relationships/media" Target="../media/media11.mov"/><Relationship Id="rId2" Type="http://schemas.openxmlformats.org/officeDocument/2006/relationships/video" Target="../media/media11.mov"/></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ciencecourseware.com/virtualearthquak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 Id="rId3" Type="http://schemas.openxmlformats.org/officeDocument/2006/relationships/hyperlink" Target="http://www.esri.com/esri-news/arcuser/winter-2013/strike-it-rich-with-maplex"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gif"/><Relationship Id="rId5" Type="http://schemas.openxmlformats.org/officeDocument/2006/relationships/image" Target="../media/image12.png"/><Relationship Id="rId6" Type="http://schemas.openxmlformats.org/officeDocument/2006/relationships/hyperlink" Target="http://www.iris.edu/gifs/animations/faults.htm" TargetMode="External"/><Relationship Id="rId1" Type="http://schemas.microsoft.com/office/2007/relationships/media" Target="../media/media2.mov"/><Relationship Id="rId2" Type="http://schemas.openxmlformats.org/officeDocument/2006/relationships/video" Target="../media/media2.mov"/></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gif"/><Relationship Id="rId5" Type="http://schemas.openxmlformats.org/officeDocument/2006/relationships/image" Target="../media/image13.png"/><Relationship Id="rId6" Type="http://schemas.openxmlformats.org/officeDocument/2006/relationships/hyperlink" Target="http://www.iris.edu/gifs/animations/faults.htm" TargetMode="External"/><Relationship Id="rId1" Type="http://schemas.microsoft.com/office/2007/relationships/media" Target="../media/media3.mov"/><Relationship Id="rId2" Type="http://schemas.openxmlformats.org/officeDocument/2006/relationships/video" Target="../media/media3.mov"/></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gif"/><Relationship Id="rId5" Type="http://schemas.openxmlformats.org/officeDocument/2006/relationships/image" Target="../media/image14.png"/><Relationship Id="rId6" Type="http://schemas.openxmlformats.org/officeDocument/2006/relationships/hyperlink" Target="http://www.iris.edu/gifs/animations/faults.htm" TargetMode="External"/><Relationship Id="rId1" Type="http://schemas.microsoft.com/office/2007/relationships/media" Target="../media/media4.mov"/><Relationship Id="rId2" Type="http://schemas.openxmlformats.org/officeDocument/2006/relationships/video" Target="../media/media4.mov"/></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5.tif"/><Relationship Id="rId5" Type="http://schemas.openxmlformats.org/officeDocument/2006/relationships/image" Target="../media/image11.gif"/><Relationship Id="rId6" Type="http://schemas.openxmlformats.org/officeDocument/2006/relationships/image" Target="../media/image16.png"/><Relationship Id="rId7" Type="http://schemas.openxmlformats.org/officeDocument/2006/relationships/hyperlink" Target="http://www.iris.edu/gifs/animations/faults.htm" TargetMode="External"/><Relationship Id="rId8" Type="http://schemas.openxmlformats.org/officeDocument/2006/relationships/hyperlink" Target="http://earthquake.usgs.gov/learn/glossary/?term=right-lateral" TargetMode="External"/><Relationship Id="rId1" Type="http://schemas.microsoft.com/office/2007/relationships/media" Target="../media/media5.mov"/><Relationship Id="rId2" Type="http://schemas.openxmlformats.org/officeDocument/2006/relationships/video" Target="../media/media5.mov"/></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7.tif"/><Relationship Id="rId5" Type="http://schemas.openxmlformats.org/officeDocument/2006/relationships/image" Target="../media/image11.gif"/><Relationship Id="rId6" Type="http://schemas.openxmlformats.org/officeDocument/2006/relationships/hyperlink" Target="http://earthquake.usgs.gov/learn/glossary/?term=left-lateral" TargetMode="External"/><Relationship Id="rId7" Type="http://schemas.openxmlformats.org/officeDocument/2006/relationships/image" Target="../media/image18.png"/><Relationship Id="rId8" Type="http://schemas.openxmlformats.org/officeDocument/2006/relationships/hyperlink" Target="http://www.iris.edu/gifs/animations/faults.htm" TargetMode="External"/><Relationship Id="rId1" Type="http://schemas.microsoft.com/office/2007/relationships/media" Target="../media/media6.mov"/><Relationship Id="rId2" Type="http://schemas.openxmlformats.org/officeDocument/2006/relationships/video" Target="../media/media6.mov"/></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8" name="4020_A.png"/>
          <p:cNvPicPr>
            <a:picLocks noChangeAspect="1"/>
          </p:cNvPicPr>
          <p:nvPr/>
        </p:nvPicPr>
        <p:blipFill>
          <a:blip r:embed="rId2">
            <a:extLst/>
          </a:blip>
          <a:stretch>
            <a:fillRect/>
          </a:stretch>
        </p:blipFill>
        <p:spPr>
          <a:xfrm>
            <a:off x="0" y="0"/>
            <a:ext cx="9144000" cy="6858000"/>
          </a:xfrm>
          <a:prstGeom prst="rect">
            <a:avLst/>
          </a:prstGeom>
        </p:spPr>
      </p:pic>
      <p:sp>
        <p:nvSpPr>
          <p:cNvPr id="41" name="Shape 41"/>
          <p:cNvSpPr/>
          <p:nvPr/>
        </p:nvSpPr>
        <p:spPr>
          <a:xfrm>
            <a:off x="1574800" y="613458"/>
            <a:ext cx="5930900" cy="810752"/>
          </a:xfrm>
          <a:prstGeom prst="rect">
            <a:avLst/>
          </a:prstGeom>
          <a:solidFill>
            <a:srgbClr val="FFFFFF">
              <a:alpha val="47000"/>
            </a:srgbClr>
          </a:solidFill>
          <a:ln>
            <a:solidFill>
              <a:srgbClr val="000000">
                <a:alpha val="47000"/>
              </a:srgbClr>
            </a:solidFill>
          </a:ln>
        </p:spPr>
        <p:txBody>
          <a:bodyPr lIns="50800" tIns="50800" rIns="50800" bIns="50800" anchor="ctr"/>
          <a:lstStyle/>
          <a:p>
            <a:pPr marL="40640" marR="40640" defTabSz="914400">
              <a:defRPr sz="2200" b="1">
                <a:uFill>
                  <a:solidFill>
                    <a:srgbClr val="000000"/>
                  </a:solidFill>
                </a:uFill>
                <a:latin typeface="+mn-lt"/>
                <a:ea typeface="+mn-ea"/>
                <a:cs typeface="+mn-cs"/>
                <a:sym typeface="Arial"/>
              </a:defRPr>
            </a:pPr>
            <a:endParaRPr/>
          </a:p>
        </p:txBody>
      </p:sp>
      <p:sp>
        <p:nvSpPr>
          <p:cNvPr id="42" name="Shape 42"/>
          <p:cNvSpPr>
            <a:spLocks noGrp="1"/>
          </p:cNvSpPr>
          <p:nvPr>
            <p:ph type="title"/>
          </p:nvPr>
        </p:nvSpPr>
        <p:spPr>
          <a:xfrm>
            <a:off x="2501900" y="623774"/>
            <a:ext cx="4076700" cy="804180"/>
          </a:xfrm>
          <a:prstGeom prst="rect">
            <a:avLst/>
          </a:prstGeom>
          <a:effectLst>
            <a:outerShdw blurRad="127000" dist="76200" dir="2700000" rotWithShape="0">
              <a:srgbClr val="000000">
                <a:alpha val="75000"/>
              </a:srgbClr>
            </a:outerShdw>
          </a:effectLst>
        </p:spPr>
        <p:txBody>
          <a:bodyPr/>
          <a:lstStyle/>
          <a:p>
            <a:r>
              <a:rPr dirty="0" smtClean="0"/>
              <a:t>Earthquakes</a:t>
            </a:r>
            <a:endParaRPr dirty="0"/>
          </a:p>
        </p:txBody>
      </p:sp>
      <p:sp>
        <p:nvSpPr>
          <p:cNvPr id="43" name="Shape 43"/>
          <p:cNvSpPr/>
          <p:nvPr/>
        </p:nvSpPr>
        <p:spPr>
          <a:xfrm>
            <a:off x="444500" y="2108200"/>
            <a:ext cx="8191500" cy="3238500"/>
          </a:xfrm>
          <a:prstGeom prst="rect">
            <a:avLst/>
          </a:prstGeom>
          <a:solidFill>
            <a:srgbClr val="FFFFFF">
              <a:alpha val="44000"/>
            </a:srgbClr>
          </a:solidFill>
          <a:ln>
            <a:solidFill>
              <a:srgbClr val="000000">
                <a:alpha val="44000"/>
              </a:srgbClr>
            </a:solidFill>
          </a:ln>
        </p:spPr>
        <p:txBody>
          <a:bodyPr lIns="50800" tIns="50800" rIns="50800" bIns="50800" anchor="ctr"/>
          <a:lstStyle/>
          <a:p>
            <a:pPr marL="40640" marR="40640" defTabSz="914400">
              <a:defRPr sz="2200" b="1">
                <a:uFill>
                  <a:solidFill>
                    <a:srgbClr val="000000"/>
                  </a:solidFill>
                </a:uFill>
                <a:latin typeface="+mn-lt"/>
                <a:ea typeface="+mn-ea"/>
                <a:cs typeface="+mn-cs"/>
                <a:sym typeface="Arial"/>
              </a:defRPr>
            </a:pPr>
            <a:endParaRPr/>
          </a:p>
        </p:txBody>
      </p:sp>
      <p:sp>
        <p:nvSpPr>
          <p:cNvPr id="44" name="Shape 44"/>
          <p:cNvSpPr>
            <a:spLocks noGrp="1"/>
          </p:cNvSpPr>
          <p:nvPr>
            <p:ph type="body" idx="1"/>
          </p:nvPr>
        </p:nvSpPr>
        <p:spPr>
          <a:xfrm>
            <a:off x="408214" y="2420255"/>
            <a:ext cx="8077200" cy="3441700"/>
          </a:xfrm>
          <a:prstGeom prst="rect">
            <a:avLst/>
          </a:prstGeom>
          <a:effectLst>
            <a:outerShdw blurRad="127000" dist="76200" dir="2700000" rotWithShape="0">
              <a:srgbClr val="000000">
                <a:alpha val="75000"/>
              </a:srgbClr>
            </a:outerShdw>
          </a:effectLst>
        </p:spPr>
        <p:txBody>
          <a:bodyPr/>
          <a:lstStyle/>
          <a:p>
            <a:pPr marL="406400" marR="0" indent="0" defTabSz="825500">
              <a:spcBef>
                <a:spcPts val="0"/>
              </a:spcBef>
              <a:buClr>
                <a:srgbClr val="F0F1FB"/>
              </a:buClr>
              <a:buSzTx/>
              <a:buNone/>
              <a:defRPr sz="3200"/>
            </a:pPr>
            <a:r>
              <a:rPr dirty="0"/>
              <a:t>I Faults</a:t>
            </a:r>
          </a:p>
          <a:p>
            <a:pPr marL="406400" marR="0" indent="0" defTabSz="825500">
              <a:spcBef>
                <a:spcPts val="0"/>
              </a:spcBef>
              <a:buClr>
                <a:srgbClr val="F0F1FB"/>
              </a:buClr>
              <a:buSzTx/>
              <a:buNone/>
              <a:defRPr sz="3200"/>
            </a:pPr>
            <a:r>
              <a:rPr dirty="0"/>
              <a:t>II  Earthquakes and Elastic Rebound</a:t>
            </a:r>
          </a:p>
          <a:p>
            <a:pPr marL="406400" marR="0" indent="0" defTabSz="825500">
              <a:spcBef>
                <a:spcPts val="0"/>
              </a:spcBef>
              <a:buClr>
                <a:srgbClr val="F0F1FB"/>
              </a:buClr>
              <a:buSzTx/>
              <a:buNone/>
              <a:defRPr sz="3200"/>
            </a:pPr>
            <a:r>
              <a:rPr dirty="0"/>
              <a:t>III  Seismology </a:t>
            </a:r>
          </a:p>
          <a:p>
            <a:pPr marL="406400" marR="0" indent="0" defTabSz="825500">
              <a:spcBef>
                <a:spcPts val="0"/>
              </a:spcBef>
              <a:buClr>
                <a:srgbClr val="F0F1FB"/>
              </a:buClr>
              <a:buSzTx/>
              <a:buNone/>
              <a:defRPr sz="3200"/>
            </a:pPr>
            <a:r>
              <a:rPr dirty="0"/>
              <a:t>IV  Earthquakes and Plate Tectonics</a:t>
            </a:r>
          </a:p>
          <a:p>
            <a:pPr marL="406400" marR="0" indent="0" defTabSz="825500">
              <a:spcBef>
                <a:spcPts val="0"/>
              </a:spcBef>
              <a:buClr>
                <a:srgbClr val="F0F1FB"/>
              </a:buClr>
              <a:buSzTx/>
              <a:buNone/>
              <a:defRPr sz="3200"/>
            </a:pPr>
            <a:r>
              <a:rPr dirty="0"/>
              <a:t>VI  Earthquake Magnitude and </a:t>
            </a:r>
            <a:r>
              <a:rPr dirty="0" smtClean="0"/>
              <a:t>Intensity</a:t>
            </a:r>
            <a:endParaRPr dirty="0"/>
          </a:p>
        </p:txBody>
      </p:sp>
      <p:sp>
        <p:nvSpPr>
          <p:cNvPr id="45" name="Shape 45"/>
          <p:cNvSpPr>
            <a:spLocks noGrp="1"/>
          </p:cNvSpPr>
          <p:nvPr>
            <p:ph type="sldNum" sz="quarter" idx="2"/>
          </p:nvPr>
        </p:nvSpPr>
        <p:spPr>
          <a:xfrm>
            <a:off x="7478092" y="6245225"/>
            <a:ext cx="283816" cy="2794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a:t>
            </a:fld>
            <a:endParaRPr/>
          </a:p>
        </p:txBody>
      </p:sp>
      <p:sp>
        <p:nvSpPr>
          <p:cNvPr id="13" name="Rectangle 7"/>
          <p:cNvSpPr>
            <a:spLocks/>
          </p:cNvSpPr>
          <p:nvPr/>
        </p:nvSpPr>
        <p:spPr bwMode="auto">
          <a:xfrm>
            <a:off x="0" y="5816600"/>
            <a:ext cx="9144000" cy="1041400"/>
          </a:xfrm>
          <a:prstGeom prst="rect">
            <a:avLst/>
          </a:prstGeom>
          <a:solidFill>
            <a:srgbClr val="FFFFFF"/>
          </a:solidFill>
          <a:ln w="9525">
            <a:solidFill>
              <a:schemeClr val="tx1"/>
            </a:solidFill>
            <a:round/>
            <a:headEnd/>
            <a:tailEnd/>
          </a:ln>
        </p:spPr>
        <p:txBody>
          <a:bodyPr lIns="0" tIns="0" rIns="0" bIns="0"/>
          <a:lstStyle/>
          <a:p>
            <a:endParaRPr lang="en-US" dirty="0"/>
          </a:p>
        </p:txBody>
      </p:sp>
      <p:pic>
        <p:nvPicPr>
          <p:cNvPr id="14" name="Picture 8"/>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864100" y="6019800"/>
            <a:ext cx="27559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round/>
                <a:headEnd/>
                <a:tailEnd/>
              </a14:hiddenLine>
            </a:ext>
          </a:extLst>
        </p:spPr>
      </p:pic>
      <p:pic>
        <p:nvPicPr>
          <p:cNvPr id="15" name="Picture 10"/>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743200" y="5902512"/>
            <a:ext cx="901700" cy="901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round/>
                <a:headEnd/>
                <a:tailEnd/>
              </a14:hiddenLine>
            </a:ext>
          </a:extLst>
        </p:spPr>
      </p:pic>
      <p:pic>
        <p:nvPicPr>
          <p:cNvPr id="16" name="Picture 11"/>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85100" y="6018213"/>
            <a:ext cx="1231900" cy="754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round/>
                <a:headEnd/>
                <a:tailEnd/>
              </a14:hiddenLine>
            </a:ext>
          </a:extLst>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 y="6032500"/>
            <a:ext cx="2540000" cy="673100"/>
          </a:xfrm>
          <a:prstGeom prst="rect">
            <a:avLst/>
          </a:prstGeom>
        </p:spPr>
      </p:pic>
      <p:pic>
        <p:nvPicPr>
          <p:cNvPr id="18" name="Picture 17"/>
          <p:cNvPicPr>
            <a:picLocks noChangeAspect="1"/>
          </p:cNvPicPr>
          <p:nvPr/>
        </p:nvPicPr>
        <p:blipFill>
          <a:blip r:embed="rId7"/>
          <a:stretch>
            <a:fillRect/>
          </a:stretch>
        </p:blipFill>
        <p:spPr>
          <a:xfrm>
            <a:off x="3835400" y="5918200"/>
            <a:ext cx="863600" cy="863600"/>
          </a:xfrm>
          <a:prstGeom prst="rect">
            <a:avLst/>
          </a:prstGeom>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p:nvPr/>
        </p:nvSpPr>
        <p:spPr>
          <a:xfrm>
            <a:off x="76200" y="63500"/>
            <a:ext cx="3581400" cy="4876800"/>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700"/>
              </a:spcBef>
              <a:buClr>
                <a:srgbClr val="000000"/>
              </a:buClr>
              <a:defRPr sz="2400">
                <a:uFill>
                  <a:solidFill>
                    <a:srgbClr val="000000"/>
                  </a:solidFill>
                </a:uFill>
                <a:latin typeface="+mn-lt"/>
                <a:ea typeface="+mn-ea"/>
                <a:cs typeface="+mn-cs"/>
                <a:sym typeface="Arial"/>
              </a:defRPr>
            </a:pPr>
            <a:r>
              <a:rPr b="1"/>
              <a:t>Strike-Slip Faults</a:t>
            </a:r>
            <a:r>
              <a:t> </a:t>
            </a:r>
          </a:p>
          <a:p>
            <a:pPr defTabSz="914400">
              <a:spcBef>
                <a:spcPts val="700"/>
              </a:spcBef>
              <a:buClr>
                <a:srgbClr val="000000"/>
              </a:buClr>
              <a:defRPr sz="2400">
                <a:uFill>
                  <a:solidFill>
                    <a:srgbClr val="000000"/>
                  </a:solidFill>
                </a:uFill>
                <a:latin typeface="+mn-lt"/>
                <a:ea typeface="+mn-ea"/>
                <a:cs typeface="+mn-cs"/>
                <a:sym typeface="Arial"/>
              </a:defRPr>
            </a:pPr>
            <a:r>
              <a:t>A </a:t>
            </a:r>
            <a:r>
              <a:rPr i="1">
                <a:solidFill>
                  <a:srgbClr val="FF2600"/>
                </a:solidFill>
                <a:uFill>
                  <a:solidFill>
                    <a:srgbClr val="FF2600"/>
                  </a:solidFill>
                </a:uFill>
              </a:rPr>
              <a:t>transform fault</a:t>
            </a:r>
            <a:r>
              <a:t> is a type of </a:t>
            </a:r>
            <a:r>
              <a:rPr i="1"/>
              <a:t>strike-slip</a:t>
            </a:r>
            <a:r>
              <a:t> fault where the motion is between two large crustal (tectonic) plates (ex. San Andreas fault system).</a:t>
            </a:r>
          </a:p>
          <a:p>
            <a:pPr defTabSz="914400">
              <a:spcBef>
                <a:spcPts val="700"/>
              </a:spcBef>
              <a:buClr>
                <a:srgbClr val="000000"/>
              </a:buClr>
              <a:defRPr sz="2400">
                <a:uFill>
                  <a:solidFill>
                    <a:srgbClr val="000000"/>
                  </a:solidFill>
                </a:uFill>
                <a:latin typeface="+mn-lt"/>
                <a:ea typeface="+mn-ea"/>
                <a:cs typeface="+mn-cs"/>
                <a:sym typeface="Arial"/>
              </a:defRPr>
            </a:pPr>
            <a:r>
              <a:t>Large </a:t>
            </a:r>
            <a:r>
              <a:rPr i="1"/>
              <a:t>strike-slip</a:t>
            </a:r>
            <a:r>
              <a:t> fault systems commonly consist of roughly parallel branches that define a fault zone up to several kilometers wide.</a:t>
            </a:r>
          </a:p>
        </p:txBody>
      </p:sp>
      <p:pic>
        <p:nvPicPr>
          <p:cNvPr id="102" name="image20.jpg"/>
          <p:cNvPicPr>
            <a:picLocks noChangeAspect="1"/>
          </p:cNvPicPr>
          <p:nvPr/>
        </p:nvPicPr>
        <p:blipFill>
          <a:blip r:embed="rId2">
            <a:extLst/>
          </a:blip>
          <a:stretch>
            <a:fillRect/>
          </a:stretch>
        </p:blipFill>
        <p:spPr>
          <a:xfrm>
            <a:off x="3662298" y="-28389"/>
            <a:ext cx="5481703" cy="6886390"/>
          </a:xfrm>
          <a:prstGeom prst="rect">
            <a:avLst/>
          </a:prstGeom>
          <a:ln w="12700"/>
        </p:spPr>
      </p:pic>
      <p:sp>
        <p:nvSpPr>
          <p:cNvPr id="103" name="Shape 103"/>
          <p:cNvSpPr/>
          <p:nvPr/>
        </p:nvSpPr>
        <p:spPr>
          <a:xfrm>
            <a:off x="7848600" y="6611779"/>
            <a:ext cx="1052129" cy="254001"/>
          </a:xfrm>
          <a:prstGeom prst="rect">
            <a:avLst/>
          </a:prstGeom>
          <a:ln w="12700"/>
          <a:extLst>
            <a:ext uri="{C572A759-6A51-4108-AA02-DFA0A04FC94B}">
              <ma14:wrappingTextBoxFlag xmlns:ma14="http://schemas.microsoft.com/office/mac/drawingml/2011/main" val="1"/>
            </a:ext>
          </a:extLst>
        </p:spPr>
        <p:txBody>
          <a:bodyPr wrap="none" lIns="38100" tIns="38100" rIns="38100" bIns="38100">
            <a:spAutoFit/>
          </a:bodyPr>
          <a:lstStyle>
            <a:lvl1pPr defTabSz="914400">
              <a:buClr>
                <a:srgbClr val="000000"/>
              </a:buClr>
              <a:defRPr sz="1000" i="1">
                <a:uFill>
                  <a:solidFill>
                    <a:srgbClr val="000000"/>
                  </a:solidFill>
                </a:uFill>
                <a:latin typeface="+mj-lt"/>
                <a:ea typeface="+mj-ea"/>
                <a:cs typeface="+mj-cs"/>
                <a:sym typeface="Times"/>
              </a:defRPr>
            </a:lvl1pPr>
          </a:lstStyle>
          <a:p>
            <a:pPr>
              <a:defRPr sz="2400" i="0"/>
            </a:pPr>
            <a:r>
              <a:rPr sz="1000" i="1"/>
              <a:t>W. P. Irwin, USGS </a:t>
            </a: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hape 105"/>
          <p:cNvSpPr/>
          <p:nvPr/>
        </p:nvSpPr>
        <p:spPr>
          <a:xfrm>
            <a:off x="101600" y="101600"/>
            <a:ext cx="4203700" cy="4559300"/>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800"/>
              </a:spcBef>
              <a:buClr>
                <a:srgbClr val="000000"/>
              </a:buClr>
              <a:defRPr sz="2400">
                <a:uFill>
                  <a:solidFill>
                    <a:srgbClr val="000000"/>
                  </a:solidFill>
                </a:uFill>
                <a:latin typeface="+mn-lt"/>
                <a:ea typeface="+mn-ea"/>
                <a:cs typeface="+mn-cs"/>
                <a:sym typeface="Arial"/>
              </a:defRPr>
            </a:pPr>
            <a:r>
              <a:t>It is easy to see offset features when there has been </a:t>
            </a:r>
            <a:r>
              <a:rPr i="1"/>
              <a:t>strike-slip</a:t>
            </a:r>
            <a:r>
              <a:t> displacement at the Earth's surface.</a:t>
            </a:r>
          </a:p>
          <a:p>
            <a:pPr defTabSz="914400">
              <a:spcBef>
                <a:spcPts val="800"/>
              </a:spcBef>
              <a:buClr>
                <a:srgbClr val="000000"/>
              </a:buClr>
              <a:defRPr sz="2400">
                <a:uFill>
                  <a:solidFill>
                    <a:srgbClr val="000000"/>
                  </a:solidFill>
                </a:uFill>
                <a:latin typeface="+mn-lt"/>
                <a:ea typeface="+mn-ea"/>
                <a:cs typeface="+mn-cs"/>
                <a:sym typeface="Arial"/>
              </a:defRPr>
            </a:pPr>
            <a:r>
              <a:t>In this photograph, the fence line near Point Reyes, CA was displaced approximately 8.5 feet by the 1906 San Francisco earthquake.</a:t>
            </a:r>
          </a:p>
          <a:p>
            <a:pPr defTabSz="914400">
              <a:spcBef>
                <a:spcPts val="800"/>
              </a:spcBef>
              <a:buClr>
                <a:srgbClr val="000000"/>
              </a:buClr>
              <a:defRPr sz="2400">
                <a:uFill>
                  <a:solidFill>
                    <a:srgbClr val="000000"/>
                  </a:solidFill>
                </a:uFill>
                <a:latin typeface="+mn-lt"/>
                <a:ea typeface="+mn-ea"/>
                <a:cs typeface="+mn-cs"/>
                <a:sym typeface="Arial"/>
              </a:defRPr>
            </a:pPr>
            <a:r>
              <a:t>The dashed line indicates the fault trace and the sense of motion is </a:t>
            </a:r>
            <a:r>
              <a:rPr i="1"/>
              <a:t>right-lateral</a:t>
            </a:r>
            <a:r>
              <a:t>.</a:t>
            </a:r>
          </a:p>
        </p:txBody>
      </p:sp>
      <p:pic>
        <p:nvPicPr>
          <p:cNvPr id="106" name="image21.png"/>
          <p:cNvPicPr>
            <a:picLocks noChangeAspect="1"/>
          </p:cNvPicPr>
          <p:nvPr/>
        </p:nvPicPr>
        <p:blipFill>
          <a:blip r:embed="rId2">
            <a:extLst/>
          </a:blip>
          <a:stretch>
            <a:fillRect/>
          </a:stretch>
        </p:blipFill>
        <p:spPr>
          <a:xfrm>
            <a:off x="4489450" y="0"/>
            <a:ext cx="4476751" cy="5638801"/>
          </a:xfrm>
          <a:prstGeom prst="rect">
            <a:avLst/>
          </a:prstGeom>
          <a:ln w="12700"/>
          <a:effectLst>
            <a:outerShdw blurRad="127000" dist="76200" dir="2700000" rotWithShape="0">
              <a:srgbClr val="000000">
                <a:alpha val="75000"/>
              </a:srgbClr>
            </a:outerShdw>
          </a:effectLst>
        </p:spPr>
      </p:pic>
      <p:sp>
        <p:nvSpPr>
          <p:cNvPr id="107" name="Shape 107"/>
          <p:cNvSpPr/>
          <p:nvPr/>
        </p:nvSpPr>
        <p:spPr>
          <a:xfrm>
            <a:off x="4648200" y="5257800"/>
            <a:ext cx="686073" cy="381000"/>
          </a:xfrm>
          <a:prstGeom prst="rect">
            <a:avLst/>
          </a:prstGeom>
          <a:extLst>
            <a:ext uri="{C572A759-6A51-4108-AA02-DFA0A04FC94B}">
              <ma14:wrappingTextBoxFlag xmlns:ma14="http://schemas.microsoft.com/office/mac/drawingml/2011/main" val="1"/>
            </a:ext>
          </a:extLst>
        </p:spPr>
        <p:txBody>
          <a:bodyPr wrap="none" lIns="38100" tIns="38100" rIns="38100" bIns="38100">
            <a:spAutoFit/>
          </a:bodyPr>
          <a:lstStyle>
            <a:lvl1pPr defTabSz="914400">
              <a:buClr>
                <a:srgbClr val="FFFFFF"/>
              </a:buClr>
              <a:defRPr sz="1800" b="1">
                <a:solidFill>
                  <a:srgbClr val="FFFFFF"/>
                </a:solidFill>
                <a:uFill>
                  <a:solidFill>
                    <a:srgbClr val="FFFFFF"/>
                  </a:solidFill>
                </a:uFill>
                <a:latin typeface="+mj-lt"/>
                <a:ea typeface="+mj-ea"/>
                <a:cs typeface="+mj-cs"/>
                <a:sym typeface="Times"/>
              </a:defRPr>
            </a:lvl1pPr>
          </a:lstStyle>
          <a:p>
            <a:pPr>
              <a:defRPr sz="2400" b="0">
                <a:solidFill>
                  <a:srgbClr val="000000"/>
                </a:solidFill>
                <a:uFill>
                  <a:solidFill>
                    <a:srgbClr val="000000"/>
                  </a:solidFill>
                </a:uFill>
              </a:defRPr>
            </a:pPr>
            <a:r>
              <a:rPr sz="1800" b="1">
                <a:solidFill>
                  <a:srgbClr val="FFFFFF"/>
                </a:solidFill>
                <a:uFill>
                  <a:solidFill>
                    <a:srgbClr val="FFFFFF"/>
                  </a:solidFill>
                </a:uFill>
              </a:rPr>
              <a:t>USGS</a:t>
            </a: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p:nvPr/>
        </p:nvSpPr>
        <p:spPr>
          <a:xfrm>
            <a:off x="152400" y="152400"/>
            <a:ext cx="3594100" cy="5504071"/>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1000"/>
              </a:spcBef>
              <a:buClr>
                <a:srgbClr val="000000"/>
              </a:buClr>
              <a:defRPr sz="2400">
                <a:uFill>
                  <a:solidFill>
                    <a:srgbClr val="000000"/>
                  </a:solidFill>
                </a:uFill>
                <a:latin typeface="+mn-lt"/>
                <a:ea typeface="+mn-ea"/>
                <a:cs typeface="+mn-cs"/>
                <a:sym typeface="Arial"/>
              </a:defRPr>
            </a:pPr>
            <a:r>
              <a:rPr dirty="0"/>
              <a:t>Other offset features such as stream channels indicate </a:t>
            </a:r>
            <a:r>
              <a:rPr i="1" dirty="0"/>
              <a:t>strike-slip</a:t>
            </a:r>
            <a:r>
              <a:rPr dirty="0"/>
              <a:t> motion.</a:t>
            </a:r>
          </a:p>
          <a:p>
            <a:pPr defTabSz="914400">
              <a:spcBef>
                <a:spcPts val="1000"/>
              </a:spcBef>
              <a:buClr>
                <a:srgbClr val="000000"/>
              </a:buClr>
              <a:defRPr sz="2400">
                <a:uFill>
                  <a:solidFill>
                    <a:srgbClr val="000000"/>
                  </a:solidFill>
                </a:uFill>
                <a:latin typeface="+mn-lt"/>
                <a:ea typeface="+mn-ea"/>
                <a:cs typeface="+mn-cs"/>
                <a:sym typeface="Arial"/>
              </a:defRPr>
            </a:pPr>
            <a:r>
              <a:rPr dirty="0"/>
              <a:t>In this photograph, the </a:t>
            </a:r>
            <a:r>
              <a:rPr lang="en-US" dirty="0" smtClean="0"/>
              <a:t>Wallace Creek </a:t>
            </a:r>
            <a:r>
              <a:rPr dirty="0" smtClean="0"/>
              <a:t>on </a:t>
            </a:r>
            <a:r>
              <a:rPr dirty="0"/>
              <a:t>the Carrizo Plain (central California) has been displaced (</a:t>
            </a:r>
            <a:r>
              <a:rPr i="1" dirty="0"/>
              <a:t>right-lateral</a:t>
            </a:r>
            <a:r>
              <a:rPr dirty="0"/>
              <a:t>).</a:t>
            </a:r>
          </a:p>
          <a:p>
            <a:pPr defTabSz="914400">
              <a:spcBef>
                <a:spcPts val="1000"/>
              </a:spcBef>
              <a:buClr>
                <a:srgbClr val="000000"/>
              </a:buClr>
              <a:defRPr sz="2400">
                <a:uFill>
                  <a:solidFill>
                    <a:srgbClr val="000000"/>
                  </a:solidFill>
                </a:uFill>
                <a:latin typeface="+mn-lt"/>
                <a:ea typeface="+mn-ea"/>
                <a:cs typeface="+mn-cs"/>
                <a:sym typeface="Arial"/>
              </a:defRPr>
            </a:pPr>
            <a:r>
              <a:rPr dirty="0"/>
              <a:t>Displaced streams are common in the East Bay Hills adjacent to the Hayward fault such as at the Hayward Memorial Park.</a:t>
            </a:r>
          </a:p>
        </p:txBody>
      </p:sp>
      <p:pic>
        <p:nvPicPr>
          <p:cNvPr id="2050" name="Picture 2" descr="ttp://epod.typepad.com/.a/6a0105371bb32c970b0115709e778f970c-750w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174" y="196850"/>
            <a:ext cx="5195825" cy="37964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948159" y="3993266"/>
            <a:ext cx="119584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000" dirty="0" smtClean="0">
                <a:hlinkClick r:id="rId3"/>
              </a:rPr>
              <a:t>David Lynch USRA</a:t>
            </a:r>
            <a:endParaRPr kumimoji="0" lang="en-US" sz="1000" b="0" i="0" u="none" strike="noStrike" cap="none" spc="0" normalizeH="0" baseline="0" dirty="0">
              <a:ln>
                <a:noFill/>
              </a:ln>
              <a:solidFill>
                <a:srgbClr val="000000"/>
              </a:solidFill>
              <a:effectLst/>
              <a:uFillTx/>
              <a:sym typeface="Helvetica"/>
            </a:endParaRPr>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p:nvPr/>
        </p:nvSpPr>
        <p:spPr>
          <a:xfrm>
            <a:off x="76199" y="76200"/>
            <a:ext cx="4981937" cy="6740307"/>
          </a:xfrm>
          <a:prstGeom prst="rect">
            <a:avLst/>
          </a:prstGeom>
          <a:extLst>
            <a:ext uri="{C572A759-6A51-4108-AA02-DFA0A04FC94B}">
              <ma14:wrappingTextBoxFlag xmlns:ma14="http://schemas.microsoft.com/office/mac/drawingml/2011/main" val="1"/>
            </a:ext>
          </a:extLst>
        </p:spPr>
        <p:txBody>
          <a:bodyPr wrap="square" lIns="38100" tIns="38100" rIns="38100" bIns="38100">
            <a:spAutoFit/>
          </a:bodyPr>
          <a:lstStyle/>
          <a:p>
            <a:pPr defTabSz="914400">
              <a:spcBef>
                <a:spcPts val="1000"/>
              </a:spcBef>
              <a:buClr>
                <a:srgbClr val="000000"/>
              </a:buClr>
              <a:defRPr sz="2400">
                <a:uFill>
                  <a:solidFill>
                    <a:srgbClr val="000000"/>
                  </a:solidFill>
                </a:uFill>
                <a:latin typeface="+mn-lt"/>
                <a:ea typeface="+mn-ea"/>
                <a:cs typeface="+mn-cs"/>
                <a:sym typeface="Arial"/>
              </a:defRPr>
            </a:pPr>
            <a:r>
              <a:rPr dirty="0"/>
              <a:t>During </a:t>
            </a:r>
            <a:r>
              <a:rPr i="1" dirty="0"/>
              <a:t>strike-slip</a:t>
            </a:r>
            <a:r>
              <a:rPr dirty="0"/>
              <a:t> motion along the San Andreas fault, rocks are crushed and are more easily eroded.  This commonly results in linear valleys or troughs that mark the location of the fault.</a:t>
            </a:r>
          </a:p>
          <a:p>
            <a:pPr defTabSz="914400">
              <a:spcBef>
                <a:spcPts val="1000"/>
              </a:spcBef>
              <a:buClr>
                <a:srgbClr val="000000"/>
              </a:buClr>
              <a:defRPr sz="2400">
                <a:uFill>
                  <a:solidFill>
                    <a:srgbClr val="000000"/>
                  </a:solidFill>
                </a:uFill>
                <a:latin typeface="+mn-lt"/>
                <a:ea typeface="+mn-ea"/>
                <a:cs typeface="+mn-cs"/>
                <a:sym typeface="Arial"/>
              </a:defRPr>
            </a:pPr>
            <a:r>
              <a:rPr dirty="0"/>
              <a:t>This photograph shows a linear valley (or rift) caused by the San Andreas </a:t>
            </a:r>
            <a:r>
              <a:rPr lang="en-US" dirty="0" smtClean="0"/>
              <a:t>on the Carrizo Plain in central California</a:t>
            </a:r>
            <a:r>
              <a:rPr dirty="0" smtClean="0"/>
              <a:t>.</a:t>
            </a:r>
            <a:endParaRPr dirty="0"/>
          </a:p>
          <a:p>
            <a:pPr defTabSz="914400">
              <a:spcBef>
                <a:spcPts val="1000"/>
              </a:spcBef>
              <a:buClr>
                <a:srgbClr val="000000"/>
              </a:buClr>
              <a:defRPr sz="2400">
                <a:uFill>
                  <a:solidFill>
                    <a:srgbClr val="000000"/>
                  </a:solidFill>
                </a:uFill>
                <a:latin typeface="+mn-lt"/>
                <a:ea typeface="+mn-ea"/>
                <a:cs typeface="+mn-cs"/>
                <a:sym typeface="Arial"/>
              </a:defRPr>
            </a:pPr>
            <a:r>
              <a:rPr dirty="0"/>
              <a:t>In the Bay Area, the linear valley that the Warren freeway (Highway 13) runs through is a rift valley caused by the Hayward fault.</a:t>
            </a:r>
          </a:p>
          <a:p>
            <a:pPr defTabSz="914400">
              <a:spcBef>
                <a:spcPts val="1000"/>
              </a:spcBef>
              <a:buClr>
                <a:srgbClr val="000000"/>
              </a:buClr>
              <a:defRPr sz="2400">
                <a:uFill>
                  <a:solidFill>
                    <a:srgbClr val="000000"/>
                  </a:solidFill>
                </a:uFill>
                <a:latin typeface="+mn-lt"/>
                <a:ea typeface="+mn-ea"/>
                <a:cs typeface="+mn-cs"/>
                <a:sym typeface="Arial"/>
              </a:defRPr>
            </a:pPr>
            <a:r>
              <a:rPr dirty="0"/>
              <a:t>Imagine the damage to the Warren freeway if a surface rupture  occurred along the Hayward fault.</a:t>
            </a:r>
          </a:p>
        </p:txBody>
      </p:sp>
      <p:sp>
        <p:nvSpPr>
          <p:cNvPr id="2" name="TextBox 1"/>
          <p:cNvSpPr txBox="1"/>
          <p:nvPr/>
        </p:nvSpPr>
        <p:spPr>
          <a:xfrm>
            <a:off x="7976853" y="3923818"/>
            <a:ext cx="998671"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smtClean="0">
                <a:ln>
                  <a:noFill/>
                </a:ln>
                <a:solidFill>
                  <a:srgbClr val="000000"/>
                </a:solidFill>
                <a:effectLst/>
                <a:uFillTx/>
                <a:latin typeface="Helvetica"/>
                <a:ea typeface="Helvetica"/>
                <a:cs typeface="Helvetica"/>
                <a:sym typeface="Helvetica"/>
                <a:hlinkClick r:id="rId2"/>
              </a:rPr>
              <a:t>Wikimedia </a:t>
            </a:r>
            <a:r>
              <a:rPr kumimoji="0" lang="en-US" sz="1000" b="0" i="0" u="none" strike="noStrike" cap="none" spc="0" normalizeH="0" baseline="0" dirty="0" err="1" smtClean="0">
                <a:ln>
                  <a:noFill/>
                </a:ln>
                <a:solidFill>
                  <a:srgbClr val="000000"/>
                </a:solidFill>
                <a:effectLst/>
                <a:uFillTx/>
                <a:latin typeface="Helvetica"/>
                <a:ea typeface="Helvetica"/>
                <a:cs typeface="Helvetica"/>
                <a:sym typeface="Helvetica"/>
                <a:hlinkClick r:id="rId2"/>
              </a:rPr>
              <a:t>Ikluft</a:t>
            </a:r>
            <a:endParaRPr kumimoji="0" lang="en-US" sz="1000" b="0" i="0" u="none" strike="noStrike" cap="none" spc="0" normalizeH="0" baseline="0" dirty="0">
              <a:ln>
                <a:noFill/>
              </a:ln>
              <a:solidFill>
                <a:srgbClr val="000000"/>
              </a:solidFill>
              <a:effectLst/>
              <a:uFillTx/>
              <a:latin typeface="Helvetica"/>
              <a:ea typeface="Helvetica"/>
              <a:cs typeface="Helvetica"/>
              <a:sym typeface="Helvetica"/>
            </a:endParaRPr>
          </a:p>
        </p:txBody>
      </p:sp>
      <p:pic>
        <p:nvPicPr>
          <p:cNvPr id="3" name="Picture 2"/>
          <p:cNvPicPr>
            <a:picLocks noChangeAspect="1"/>
          </p:cNvPicPr>
          <p:nvPr/>
        </p:nvPicPr>
        <p:blipFill>
          <a:blip r:embed="rId3"/>
          <a:stretch>
            <a:fillRect/>
          </a:stretch>
        </p:blipFill>
        <p:spPr>
          <a:xfrm>
            <a:off x="5146044" y="171772"/>
            <a:ext cx="3829480" cy="3752046"/>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hape 117"/>
          <p:cNvSpPr/>
          <p:nvPr/>
        </p:nvSpPr>
        <p:spPr>
          <a:xfrm>
            <a:off x="88900" y="76200"/>
            <a:ext cx="8890000" cy="1625600"/>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1000"/>
              </a:spcBef>
              <a:buClr>
                <a:srgbClr val="000000"/>
              </a:buClr>
              <a:defRPr sz="2400">
                <a:uFill>
                  <a:solidFill>
                    <a:srgbClr val="000000"/>
                  </a:solidFill>
                </a:uFill>
                <a:latin typeface="+mn-lt"/>
                <a:ea typeface="+mn-ea"/>
                <a:cs typeface="+mn-cs"/>
                <a:sym typeface="Arial"/>
              </a:defRPr>
            </a:pPr>
            <a:r>
              <a:rPr b="1"/>
              <a:t>Oblique-Slip Faults</a:t>
            </a:r>
          </a:p>
          <a:p>
            <a:pPr defTabSz="914400">
              <a:spcBef>
                <a:spcPts val="1000"/>
              </a:spcBef>
              <a:buClr>
                <a:srgbClr val="000000"/>
              </a:buClr>
              <a:defRPr sz="2400">
                <a:uFill>
                  <a:solidFill>
                    <a:srgbClr val="000000"/>
                  </a:solidFill>
                </a:uFill>
                <a:latin typeface="+mn-lt"/>
                <a:ea typeface="+mn-ea"/>
                <a:cs typeface="+mn-cs"/>
                <a:sym typeface="Arial"/>
              </a:defRPr>
            </a:pPr>
            <a:r>
              <a:rPr i="1"/>
              <a:t>Strike-slip</a:t>
            </a:r>
            <a:r>
              <a:t> and </a:t>
            </a:r>
            <a:r>
              <a:rPr i="1"/>
              <a:t>dip-slip</a:t>
            </a:r>
            <a:r>
              <a:t> faults represent end-member models of movement along faults. Some faults may exhibit both strike-slip and dip-slip motion and are classified as </a:t>
            </a:r>
            <a:r>
              <a:rPr i="1">
                <a:solidFill>
                  <a:srgbClr val="FF2600"/>
                </a:solidFill>
                <a:uFill>
                  <a:solidFill>
                    <a:srgbClr val="FF2600"/>
                  </a:solidFill>
                </a:uFill>
              </a:rPr>
              <a:t>oblique-slip</a:t>
            </a:r>
            <a:r>
              <a:t> faults.</a:t>
            </a:r>
          </a:p>
        </p:txBody>
      </p:sp>
      <p:sp>
        <p:nvSpPr>
          <p:cNvPr id="118" name="Shape 118"/>
          <p:cNvSpPr/>
          <p:nvPr/>
        </p:nvSpPr>
        <p:spPr>
          <a:xfrm>
            <a:off x="8659827" y="6611779"/>
            <a:ext cx="314561" cy="254001"/>
          </a:xfrm>
          <a:prstGeom prst="rect">
            <a:avLst/>
          </a:prstGeom>
          <a:ln w="12700"/>
          <a:extLst>
            <a:ext uri="{C572A759-6A51-4108-AA02-DFA0A04FC94B}">
              <ma14:wrappingTextBoxFlag xmlns:ma14="http://schemas.microsoft.com/office/mac/drawingml/2011/main" val="1"/>
            </a:ext>
          </a:extLst>
        </p:spPr>
        <p:txBody>
          <a:bodyPr wrap="none" lIns="38100" tIns="38100" rIns="38100" bIns="38100">
            <a:spAutoFit/>
          </a:bodyPr>
          <a:lstStyle>
            <a:lvl1pPr defTabSz="914400">
              <a:buClr>
                <a:srgbClr val="000000"/>
              </a:buClr>
              <a:defRPr sz="1000" i="1">
                <a:uFill>
                  <a:solidFill>
                    <a:srgbClr val="000000"/>
                  </a:solidFill>
                </a:uFill>
                <a:latin typeface="+mj-lt"/>
                <a:ea typeface="+mj-ea"/>
                <a:cs typeface="+mj-cs"/>
                <a:sym typeface="Times"/>
              </a:defRPr>
            </a:lvl1pPr>
          </a:lstStyle>
          <a:p>
            <a:pPr>
              <a:defRPr sz="2400" i="0"/>
            </a:pPr>
            <a:r>
              <a:rPr sz="1000" i="1"/>
              <a:t>IRIS</a:t>
            </a:r>
          </a:p>
        </p:txBody>
      </p:sp>
      <p:pic>
        <p:nvPicPr>
          <p:cNvPr id="119" name="image12.gif"/>
          <p:cNvPicPr>
            <a:picLocks noChangeAspect="1"/>
          </p:cNvPicPr>
          <p:nvPr/>
        </p:nvPicPr>
        <p:blipFill>
          <a:blip r:embed="rId4">
            <a:extLst/>
          </a:blip>
          <a:stretch>
            <a:fillRect/>
          </a:stretch>
        </p:blipFill>
        <p:spPr>
          <a:xfrm>
            <a:off x="152400" y="2134577"/>
            <a:ext cx="1828800" cy="4648201"/>
          </a:xfrm>
          <a:prstGeom prst="rect">
            <a:avLst/>
          </a:prstGeom>
          <a:ln w="12700"/>
        </p:spPr>
      </p:pic>
      <p:sp>
        <p:nvSpPr>
          <p:cNvPr id="120" name="Shape 120"/>
          <p:cNvSpPr/>
          <p:nvPr/>
        </p:nvSpPr>
        <p:spPr>
          <a:xfrm>
            <a:off x="1828800" y="6611779"/>
            <a:ext cx="399331" cy="254001"/>
          </a:xfrm>
          <a:prstGeom prst="rect">
            <a:avLst/>
          </a:prstGeom>
          <a:ln w="12700"/>
          <a:extLst>
            <a:ext uri="{C572A759-6A51-4108-AA02-DFA0A04FC94B}">
              <ma14:wrappingTextBoxFlag xmlns:ma14="http://schemas.microsoft.com/office/mac/drawingml/2011/main" val="1"/>
            </a:ext>
          </a:extLst>
        </p:spPr>
        <p:txBody>
          <a:bodyPr wrap="none" lIns="38100" tIns="38100" rIns="38100" bIns="38100">
            <a:spAutoFit/>
          </a:bodyPr>
          <a:lstStyle>
            <a:lvl1pPr defTabSz="914400">
              <a:buClr>
                <a:srgbClr val="000000"/>
              </a:buClr>
              <a:defRPr sz="1000" i="1">
                <a:uFill>
                  <a:solidFill>
                    <a:srgbClr val="000000"/>
                  </a:solidFill>
                </a:uFill>
                <a:latin typeface="+mj-lt"/>
                <a:ea typeface="+mj-ea"/>
                <a:cs typeface="+mj-cs"/>
                <a:sym typeface="Times"/>
              </a:defRPr>
            </a:lvl1pPr>
          </a:lstStyle>
          <a:p>
            <a:pPr>
              <a:defRPr sz="2400" i="0"/>
            </a:pPr>
            <a:r>
              <a:rPr sz="1000" i="1"/>
              <a:t>USGS</a:t>
            </a:r>
          </a:p>
        </p:txBody>
      </p:sp>
      <p:pic>
        <p:nvPicPr>
          <p:cNvPr id="121" name="image24.gif"/>
          <p:cNvPicPr>
            <a:picLocks noChangeAspect="1"/>
          </p:cNvPicPr>
          <p:nvPr/>
        </p:nvPicPr>
        <p:blipFill>
          <a:blip r:embed="rId5">
            <a:extLst/>
          </a:blip>
          <a:stretch>
            <a:fillRect/>
          </a:stretch>
        </p:blipFill>
        <p:spPr>
          <a:xfrm>
            <a:off x="5794438" y="1752600"/>
            <a:ext cx="3378201" cy="1968500"/>
          </a:xfrm>
          <a:prstGeom prst="rect">
            <a:avLst/>
          </a:prstGeom>
          <a:ln w="12700"/>
        </p:spPr>
      </p:pic>
      <p:sp>
        <p:nvSpPr>
          <p:cNvPr id="122" name="Shape 122"/>
          <p:cNvSpPr/>
          <p:nvPr/>
        </p:nvSpPr>
        <p:spPr>
          <a:xfrm>
            <a:off x="2667000" y="2209800"/>
            <a:ext cx="3365500" cy="1133029"/>
          </a:xfrm>
          <a:prstGeom prst="rect">
            <a:avLst/>
          </a:prstGeom>
          <a:ln w="12700"/>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1000"/>
              </a:spcBef>
              <a:buClr>
                <a:srgbClr val="000000"/>
              </a:buClr>
              <a:defRPr sz="2400">
                <a:uFill>
                  <a:solidFill>
                    <a:srgbClr val="000000"/>
                  </a:solidFill>
                </a:uFill>
                <a:latin typeface="+mn-lt"/>
                <a:ea typeface="+mn-ea"/>
                <a:cs typeface="+mn-cs"/>
                <a:sym typeface="Arial"/>
              </a:defRPr>
            </a:pPr>
            <a:r>
              <a:t>Most faults actually exhibit some degree of </a:t>
            </a:r>
            <a:r>
              <a:rPr i="1"/>
              <a:t>oblique-slip</a:t>
            </a:r>
            <a:r>
              <a:t> motion.</a:t>
            </a:r>
          </a:p>
        </p:txBody>
      </p:sp>
      <p:pic>
        <p:nvPicPr>
          <p:cNvPr id="123" name="media7-1.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5080000" y="3886200"/>
            <a:ext cx="4064000" cy="2540000"/>
          </a:xfrm>
          <a:prstGeom prst="rect">
            <a:avLst/>
          </a:prstGeom>
          <a:ln w="12700"/>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00" fill="hold"/>
                                        <p:tgtEl>
                                          <p:spTgt spid="123"/>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1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1" repeatCount="indefinite" fill="hold" display="0">
                  <p:stCondLst>
                    <p:cond delay="indefinite"/>
                  </p:stCondLst>
                </p:cTn>
                <p:tgtEl>
                  <p:spTgt spid="12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p:nvPr/>
        </p:nvSpPr>
        <p:spPr>
          <a:xfrm>
            <a:off x="76200" y="3459539"/>
            <a:ext cx="8928100" cy="1488630"/>
          </a:xfrm>
          <a:prstGeom prst="rect">
            <a:avLst/>
          </a:prstGeom>
          <a:ln w="12700"/>
          <a:extLst>
            <a:ext uri="{C572A759-6A51-4108-AA02-DFA0A04FC94B}">
              <ma14:wrappingTextBoxFlag xmlns:ma14="http://schemas.microsoft.com/office/mac/drawingml/2011/main" val="1"/>
            </a:ext>
          </a:extLst>
        </p:spPr>
        <p:txBody>
          <a:bodyPr lIns="38100" tIns="38100" rIns="38100" bIns="38100">
            <a:spAutoFit/>
          </a:bodyPr>
          <a:lstStyle>
            <a:lvl1pPr defTabSz="914400">
              <a:spcBef>
                <a:spcPts val="1000"/>
              </a:spcBef>
              <a:buClr>
                <a:srgbClr val="000000"/>
              </a:buClr>
              <a:defRPr sz="2400">
                <a:uFill>
                  <a:solidFill>
                    <a:srgbClr val="000000"/>
                  </a:solidFill>
                </a:uFill>
                <a:latin typeface="+mn-lt"/>
                <a:ea typeface="+mn-ea"/>
                <a:cs typeface="+mn-cs"/>
                <a:sym typeface="Arial"/>
              </a:defRPr>
            </a:lvl1pPr>
          </a:lstStyle>
          <a:p>
            <a:r>
              <a:t>Although the Hayward fault is classified as a strike-slip fault, a small degree of dip-slip motion has created a scarp on the western edge of the East Bay Hills where the block to the west has moved down relative to the east.</a:t>
            </a:r>
          </a:p>
        </p:txBody>
      </p:sp>
      <p:pic>
        <p:nvPicPr>
          <p:cNvPr id="126" name="image26.jpg"/>
          <p:cNvPicPr>
            <a:picLocks noChangeAspect="1"/>
          </p:cNvPicPr>
          <p:nvPr/>
        </p:nvPicPr>
        <p:blipFill>
          <a:blip r:embed="rId2">
            <a:extLst/>
          </a:blip>
          <a:stretch>
            <a:fillRect/>
          </a:stretch>
        </p:blipFill>
        <p:spPr>
          <a:xfrm>
            <a:off x="0" y="-18978"/>
            <a:ext cx="9144001" cy="2953064"/>
          </a:xfrm>
          <a:prstGeom prst="rect">
            <a:avLst/>
          </a:prstGeom>
          <a:ln w="12700"/>
        </p:spPr>
      </p:pic>
      <p:sp>
        <p:nvSpPr>
          <p:cNvPr id="127" name="Shape 127"/>
          <p:cNvSpPr/>
          <p:nvPr/>
        </p:nvSpPr>
        <p:spPr>
          <a:xfrm>
            <a:off x="8320888" y="2971800"/>
            <a:ext cx="666230" cy="254000"/>
          </a:xfrm>
          <a:prstGeom prst="rect">
            <a:avLst/>
          </a:prstGeom>
          <a:ln w="12700"/>
          <a:extLst>
            <a:ext uri="{C572A759-6A51-4108-AA02-DFA0A04FC94B}">
              <ma14:wrappingTextBoxFlag xmlns:ma14="http://schemas.microsoft.com/office/mac/drawingml/2011/main" val="1"/>
            </a:ext>
          </a:extLst>
        </p:spPr>
        <p:txBody>
          <a:bodyPr wrap="none" lIns="38100" tIns="38100" rIns="38100" bIns="38100">
            <a:spAutoFit/>
          </a:bodyPr>
          <a:lstStyle>
            <a:lvl1pPr defTabSz="914400">
              <a:buClr>
                <a:srgbClr val="000000"/>
              </a:buClr>
              <a:defRPr sz="1000" i="1">
                <a:uFill>
                  <a:solidFill>
                    <a:srgbClr val="000000"/>
                  </a:solidFill>
                </a:uFill>
                <a:latin typeface="+mj-lt"/>
                <a:ea typeface="+mj-ea"/>
                <a:cs typeface="+mj-cs"/>
                <a:sym typeface="Times"/>
              </a:defRPr>
            </a:lvl1pPr>
          </a:lstStyle>
          <a:p>
            <a:pPr>
              <a:defRPr sz="2400" i="0"/>
            </a:pPr>
            <a:r>
              <a:rPr sz="1000" i="1"/>
              <a:t>Bay Nature</a:t>
            </a:r>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nvSpPr>
        <p:spPr>
          <a:xfrm>
            <a:off x="156260" y="659752"/>
            <a:ext cx="4031427" cy="5616922"/>
          </a:xfrm>
          <a:prstGeom prst="rect">
            <a:avLst/>
          </a:prstGeom>
          <a:extLst>
            <a:ext uri="{C572A759-6A51-4108-AA02-DFA0A04FC94B}">
              <ma14:wrappingTextBoxFlag xmlns:ma14="http://schemas.microsoft.com/office/mac/drawingml/2011/main" val="1"/>
            </a:ext>
          </a:extLst>
        </p:spPr>
        <p:txBody>
          <a:bodyPr wrap="square" lIns="38100" tIns="38100" rIns="38100" bIns="38100">
            <a:spAutoFit/>
          </a:bodyPr>
          <a:lstStyle/>
          <a:p>
            <a:pPr defTabSz="914400">
              <a:spcBef>
                <a:spcPts val="1000"/>
              </a:spcBef>
              <a:buClr>
                <a:srgbClr val="000000"/>
              </a:buClr>
              <a:defRPr sz="2400">
                <a:uFill>
                  <a:solidFill>
                    <a:srgbClr val="000000"/>
                  </a:solidFill>
                </a:uFill>
                <a:latin typeface="+mn-lt"/>
                <a:ea typeface="+mn-ea"/>
                <a:cs typeface="+mn-cs"/>
                <a:sym typeface="Arial"/>
              </a:defRPr>
            </a:pPr>
            <a:r>
              <a:rPr dirty="0" smtClean="0"/>
              <a:t>As </a:t>
            </a:r>
            <a:r>
              <a:rPr dirty="0"/>
              <a:t>tectonic forces deform rocks on both sides of a fault, the rocks bend and store elastic energy. Eventually the frictional resistance is overcome (exceed shear strength of rocks) and slippage occurs.  The built-up strain is released and the deformed rocks "snap back." An earthquake results from vibrations as the rock snaps back into shape - elastic rebound.</a:t>
            </a:r>
          </a:p>
        </p:txBody>
      </p:sp>
      <p:pic>
        <p:nvPicPr>
          <p:cNvPr id="4098" name="Picture 2" descr="https://upload.wikimedia.org/wikipedia/commons/b/be/ElasticRebound_Th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531115"/>
            <a:ext cx="4800600" cy="6162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778188" y="6232049"/>
            <a:ext cx="1197444"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smtClean="0">
                <a:ln>
                  <a:noFill/>
                </a:ln>
                <a:solidFill>
                  <a:srgbClr val="000000"/>
                </a:solidFill>
                <a:effectLst/>
                <a:uFillTx/>
                <a:latin typeface="Helvetica"/>
                <a:ea typeface="Helvetica"/>
                <a:cs typeface="Helvetica"/>
                <a:sym typeface="Helvetica"/>
                <a:hlinkClick r:id="rId3"/>
              </a:rPr>
              <a:t>Wikimedia </a:t>
            </a:r>
            <a:r>
              <a:rPr kumimoji="0" lang="en-US" sz="1000" b="0" i="0" u="none" strike="noStrike" cap="none" spc="0" normalizeH="0" baseline="0" dirty="0" err="1" smtClean="0">
                <a:ln>
                  <a:noFill/>
                </a:ln>
                <a:solidFill>
                  <a:srgbClr val="000000"/>
                </a:solidFill>
                <a:effectLst/>
                <a:uFillTx/>
                <a:latin typeface="Helvetica"/>
                <a:ea typeface="Helvetica"/>
                <a:cs typeface="Helvetica"/>
                <a:sym typeface="Helvetica"/>
                <a:hlinkClick r:id="rId3"/>
              </a:rPr>
              <a:t>Bumfluff</a:t>
            </a:r>
            <a:endParaRPr kumimoji="0" lang="en-US" sz="1000" b="0" i="0" u="none" strike="noStrike" cap="none" spc="0" normalizeH="0" baseline="0" dirty="0">
              <a:ln>
                <a:noFill/>
              </a:ln>
              <a:solidFill>
                <a:srgbClr val="000000"/>
              </a:solidFill>
              <a:effectLst/>
              <a:uFillTx/>
              <a:latin typeface="Helvetica"/>
              <a:ea typeface="Helvetica"/>
              <a:cs typeface="Helvetica"/>
              <a:sym typeface="Helvetica"/>
            </a:endParaRPr>
          </a:p>
        </p:txBody>
      </p:sp>
      <p:sp>
        <p:nvSpPr>
          <p:cNvPr id="3" name="Rectangle 2"/>
          <p:cNvSpPr/>
          <p:nvPr/>
        </p:nvSpPr>
        <p:spPr>
          <a:xfrm>
            <a:off x="63659" y="69450"/>
            <a:ext cx="7425160" cy="461665"/>
          </a:xfrm>
          <a:prstGeom prst="rect">
            <a:avLst/>
          </a:prstGeom>
        </p:spPr>
        <p:txBody>
          <a:bodyPr wrap="square">
            <a:spAutoFit/>
          </a:bodyPr>
          <a:lstStyle/>
          <a:p>
            <a:pPr defTabSz="914400">
              <a:spcBef>
                <a:spcPts val="1000"/>
              </a:spcBef>
              <a:buClr>
                <a:srgbClr val="000000"/>
              </a:buClr>
              <a:defRPr sz="2400">
                <a:uFill>
                  <a:solidFill>
                    <a:srgbClr val="000000"/>
                  </a:solidFill>
                </a:uFill>
                <a:latin typeface="+mn-lt"/>
                <a:ea typeface="+mn-ea"/>
                <a:cs typeface="+mn-cs"/>
                <a:sym typeface="Arial"/>
              </a:defRPr>
            </a:pPr>
            <a:r>
              <a:rPr lang="en-US" b="1" dirty="0">
                <a:uFill>
                  <a:solidFill>
                    <a:srgbClr val="000000"/>
                  </a:solidFill>
                </a:uFill>
                <a:sym typeface="Arial"/>
              </a:rPr>
              <a:t>II. Earthquakes and Elastic Rebound</a:t>
            </a: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image30.png"/>
          <p:cNvPicPr>
            <a:picLocks noChangeAspect="1"/>
          </p:cNvPicPr>
          <p:nvPr/>
        </p:nvPicPr>
        <p:blipFill>
          <a:blip r:embed="rId2">
            <a:extLst/>
          </a:blip>
          <a:stretch>
            <a:fillRect/>
          </a:stretch>
        </p:blipFill>
        <p:spPr>
          <a:xfrm>
            <a:off x="4421068" y="82062"/>
            <a:ext cx="4557833" cy="3042139"/>
          </a:xfrm>
          <a:prstGeom prst="rect">
            <a:avLst/>
          </a:prstGeom>
          <a:effectLst>
            <a:outerShdw blurRad="127000" dist="76200" dir="2700000" rotWithShape="0">
              <a:srgbClr val="000000">
                <a:alpha val="75000"/>
              </a:srgbClr>
            </a:outerShdw>
          </a:effectLst>
        </p:spPr>
      </p:pic>
      <p:pic>
        <p:nvPicPr>
          <p:cNvPr id="136" name="image31.png"/>
          <p:cNvPicPr>
            <a:picLocks noChangeAspect="1"/>
          </p:cNvPicPr>
          <p:nvPr/>
        </p:nvPicPr>
        <p:blipFill>
          <a:blip r:embed="rId3">
            <a:extLst/>
          </a:blip>
          <a:stretch>
            <a:fillRect/>
          </a:stretch>
        </p:blipFill>
        <p:spPr>
          <a:xfrm>
            <a:off x="4432300" y="3289300"/>
            <a:ext cx="4585013" cy="2997200"/>
          </a:xfrm>
          <a:prstGeom prst="rect">
            <a:avLst/>
          </a:prstGeom>
          <a:effectLst>
            <a:outerShdw blurRad="127000" dist="76200" dir="2700000" rotWithShape="0">
              <a:srgbClr val="000000">
                <a:alpha val="75000"/>
              </a:srgbClr>
            </a:outerShdw>
          </a:effectLst>
        </p:spPr>
      </p:pic>
      <p:sp>
        <p:nvSpPr>
          <p:cNvPr id="137" name="Shape 137"/>
          <p:cNvSpPr/>
          <p:nvPr/>
        </p:nvSpPr>
        <p:spPr>
          <a:xfrm>
            <a:off x="4724400" y="6337300"/>
            <a:ext cx="4356100" cy="431801"/>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lvl1pPr defTabSz="914400">
              <a:spcBef>
                <a:spcPts val="800"/>
              </a:spcBef>
              <a:buClr>
                <a:srgbClr val="000000"/>
              </a:buClr>
              <a:defRPr i="1">
                <a:uFill>
                  <a:solidFill>
                    <a:srgbClr val="000000"/>
                  </a:solidFill>
                </a:uFill>
                <a:latin typeface="+mn-lt"/>
                <a:ea typeface="+mn-ea"/>
                <a:cs typeface="+mn-cs"/>
                <a:sym typeface="Arial"/>
              </a:defRPr>
            </a:lvl1pPr>
          </a:lstStyle>
          <a:p>
            <a:r>
              <a:t>Images from the Research Center for Earthquake Prediction (Kyoto University)</a:t>
            </a:r>
          </a:p>
        </p:txBody>
      </p:sp>
      <p:sp>
        <p:nvSpPr>
          <p:cNvPr id="138" name="Shape 138"/>
          <p:cNvSpPr/>
          <p:nvPr/>
        </p:nvSpPr>
        <p:spPr>
          <a:xfrm>
            <a:off x="114300" y="176823"/>
            <a:ext cx="4038600" cy="2692401"/>
          </a:xfrm>
          <a:prstGeom prst="rect">
            <a:avLst/>
          </a:prstGeom>
          <a:ln w="12700"/>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1000"/>
              </a:spcBef>
              <a:buClr>
                <a:srgbClr val="000000"/>
              </a:buClr>
              <a:defRPr sz="2400">
                <a:uFill>
                  <a:solidFill>
                    <a:srgbClr val="000000"/>
                  </a:solidFill>
                </a:uFill>
                <a:latin typeface="+mn-lt"/>
                <a:ea typeface="+mn-ea"/>
                <a:cs typeface="+mn-cs"/>
                <a:sym typeface="Arial"/>
              </a:defRPr>
            </a:pPr>
            <a:r>
              <a:t>Most earthquakes are caused by the rapid release of elastic energy.</a:t>
            </a:r>
          </a:p>
          <a:p>
            <a:pPr defTabSz="914400">
              <a:spcBef>
                <a:spcPts val="1000"/>
              </a:spcBef>
              <a:buClr>
                <a:srgbClr val="000000"/>
              </a:buClr>
              <a:defRPr sz="2400">
                <a:uFill>
                  <a:solidFill>
                    <a:srgbClr val="000000"/>
                  </a:solidFill>
                </a:uFill>
                <a:latin typeface="+mn-lt"/>
                <a:ea typeface="+mn-ea"/>
                <a:cs typeface="+mn-cs"/>
                <a:sym typeface="Arial"/>
              </a:defRPr>
            </a:pPr>
            <a:r>
              <a:t>These images show the rupture surface (thrust fault) from the Chi-chi earthquake in Taiwan (1999).</a:t>
            </a: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69705" y="2748563"/>
            <a:ext cx="4005905"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smtClean="0">
                <a:ln>
                  <a:noFill/>
                </a:ln>
                <a:solidFill>
                  <a:srgbClr val="000000"/>
                </a:solidFill>
                <a:effectLst/>
                <a:uFillTx/>
                <a:latin typeface="Helvetica"/>
                <a:ea typeface="Helvetica"/>
                <a:cs typeface="Helvetica"/>
                <a:sym typeface="Helvetica"/>
              </a:rPr>
              <a:t>Slip</a:t>
            </a:r>
            <a:r>
              <a:rPr kumimoji="0" lang="en-US" sz="4000" b="0" i="0" u="none" strike="noStrike" cap="none" spc="0" normalizeH="0" smtClean="0">
                <a:ln>
                  <a:noFill/>
                </a:ln>
                <a:solidFill>
                  <a:srgbClr val="000000"/>
                </a:solidFill>
                <a:effectLst/>
                <a:uFillTx/>
                <a:latin typeface="Helvetica"/>
                <a:ea typeface="Helvetica"/>
                <a:cs typeface="Helvetica"/>
                <a:sym typeface="Helvetica"/>
              </a:rPr>
              <a:t> Slide Activity</a:t>
            </a:r>
            <a:endParaRPr kumimoji="0" lang="en-US" sz="4000" b="0" i="0" u="none" strike="noStrike" cap="none" spc="0" normalizeH="0" baseline="0">
              <a:ln>
                <a:noFill/>
              </a:ln>
              <a:solidFill>
                <a:srgbClr val="0000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152112941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p:nvPr/>
        </p:nvSpPr>
        <p:spPr>
          <a:xfrm>
            <a:off x="76200" y="76200"/>
            <a:ext cx="8928100" cy="2425700"/>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800"/>
              </a:spcBef>
              <a:buClr>
                <a:srgbClr val="000000"/>
              </a:buClr>
              <a:defRPr sz="2400">
                <a:uFill>
                  <a:solidFill>
                    <a:srgbClr val="000000"/>
                  </a:solidFill>
                </a:uFill>
                <a:latin typeface="+mn-lt"/>
                <a:ea typeface="+mn-ea"/>
                <a:cs typeface="+mn-cs"/>
                <a:sym typeface="Arial"/>
              </a:defRPr>
            </a:pPr>
            <a:r>
              <a:rPr b="1"/>
              <a:t>Fault Creep</a:t>
            </a:r>
          </a:p>
          <a:p>
            <a:pPr defTabSz="914400">
              <a:spcBef>
                <a:spcPts val="800"/>
              </a:spcBef>
              <a:buClr>
                <a:srgbClr val="000000"/>
              </a:buClr>
              <a:defRPr sz="2400">
                <a:uFill>
                  <a:solidFill>
                    <a:srgbClr val="000000"/>
                  </a:solidFill>
                </a:uFill>
                <a:latin typeface="+mn-lt"/>
                <a:ea typeface="+mn-ea"/>
                <a:cs typeface="+mn-cs"/>
                <a:sym typeface="Arial"/>
              </a:defRPr>
            </a:pPr>
            <a:r>
              <a:t>Some faults (including the San Andreas and Hayward faults) exhibit slow gradual displacement known as fault creep.  </a:t>
            </a:r>
          </a:p>
          <a:p>
            <a:pPr defTabSz="914400">
              <a:spcBef>
                <a:spcPts val="800"/>
              </a:spcBef>
              <a:buClr>
                <a:srgbClr val="000000"/>
              </a:buClr>
              <a:defRPr sz="2400">
                <a:uFill>
                  <a:solidFill>
                    <a:srgbClr val="000000"/>
                  </a:solidFill>
                </a:uFill>
                <a:latin typeface="+mn-lt"/>
                <a:ea typeface="+mn-ea"/>
                <a:cs typeface="+mn-cs"/>
                <a:sym typeface="Arial"/>
              </a:defRPr>
            </a:pPr>
            <a:r>
              <a:t>The displaced curb on D Street in downtown Hayward occurs along a trace of the Hayward fault.  Note that the displacement is right-lateral.  </a:t>
            </a:r>
          </a:p>
        </p:txBody>
      </p:sp>
      <p:sp>
        <p:nvSpPr>
          <p:cNvPr id="141" name="Shape 141"/>
          <p:cNvSpPr/>
          <p:nvPr/>
        </p:nvSpPr>
        <p:spPr>
          <a:xfrm>
            <a:off x="63500" y="2527300"/>
            <a:ext cx="2857500" cy="3266629"/>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defTabSz="914400">
              <a:buClr>
                <a:srgbClr val="000000"/>
              </a:buClr>
              <a:defRPr sz="2400">
                <a:uFill>
                  <a:solidFill>
                    <a:srgbClr val="000000"/>
                  </a:solidFill>
                </a:uFill>
                <a:latin typeface="+mn-lt"/>
                <a:ea typeface="+mn-ea"/>
                <a:cs typeface="+mn-cs"/>
                <a:sym typeface="Arial"/>
              </a:defRPr>
            </a:pPr>
            <a:r>
              <a:t>Displaced curbs such as this can be seen on the east side of Mission Blvd along cross streets.</a:t>
            </a:r>
          </a:p>
          <a:p>
            <a:pPr defTabSz="914400">
              <a:buClr>
                <a:srgbClr val="000000"/>
              </a:buClr>
              <a:defRPr sz="2400">
                <a:uFill>
                  <a:solidFill>
                    <a:srgbClr val="000000"/>
                  </a:solidFill>
                </a:uFill>
                <a:latin typeface="+mn-lt"/>
                <a:ea typeface="+mn-ea"/>
                <a:cs typeface="+mn-cs"/>
                <a:sym typeface="Arial"/>
              </a:defRPr>
            </a:pPr>
            <a:r>
              <a:t>The creep rate in Hayward is approximately 5 mm/year. </a:t>
            </a:r>
          </a:p>
        </p:txBody>
      </p:sp>
      <p:pic>
        <p:nvPicPr>
          <p:cNvPr id="142" name="image32.tiff"/>
          <p:cNvPicPr>
            <a:picLocks noChangeAspect="1"/>
          </p:cNvPicPr>
          <p:nvPr/>
        </p:nvPicPr>
        <p:blipFill>
          <a:blip r:embed="rId2">
            <a:extLst/>
          </a:blip>
          <a:stretch>
            <a:fillRect/>
          </a:stretch>
        </p:blipFill>
        <p:spPr>
          <a:xfrm>
            <a:off x="3225800" y="2387600"/>
            <a:ext cx="5741517" cy="4318000"/>
          </a:xfrm>
          <a:prstGeom prst="rect">
            <a:avLst/>
          </a:prstGeom>
          <a:effectLst>
            <a:outerShdw blurRad="127000" dist="76200" dir="2700000" rotWithShape="0">
              <a:srgbClr val="000000">
                <a:alpha val="75000"/>
              </a:srgbClr>
            </a:outerShdw>
          </a:effectLst>
        </p:spPr>
      </p:pic>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76200" y="76199"/>
            <a:ext cx="4584700" cy="6311901"/>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800"/>
              </a:spcBef>
              <a:buClr>
                <a:srgbClr val="000000"/>
              </a:buClr>
              <a:defRPr sz="2400">
                <a:uFill>
                  <a:solidFill>
                    <a:srgbClr val="000000"/>
                  </a:solidFill>
                </a:uFill>
                <a:latin typeface="+mn-lt"/>
                <a:ea typeface="+mn-ea"/>
                <a:cs typeface="+mn-cs"/>
                <a:sym typeface="Arial"/>
              </a:defRPr>
            </a:pPr>
            <a:r>
              <a:rPr b="1"/>
              <a:t>Definitions</a:t>
            </a:r>
          </a:p>
          <a:p>
            <a:pPr defTabSz="914400">
              <a:spcBef>
                <a:spcPts val="800"/>
              </a:spcBef>
              <a:buClr>
                <a:srgbClr val="000000"/>
              </a:buClr>
              <a:defRPr sz="2400">
                <a:uFill>
                  <a:solidFill>
                    <a:srgbClr val="000000"/>
                  </a:solidFill>
                </a:uFill>
                <a:latin typeface="+mn-lt"/>
                <a:ea typeface="+mn-ea"/>
                <a:cs typeface="+mn-cs"/>
                <a:sym typeface="Arial"/>
              </a:defRPr>
            </a:pPr>
            <a:r>
              <a:t>An </a:t>
            </a:r>
            <a:r>
              <a:rPr i="1">
                <a:solidFill>
                  <a:srgbClr val="FF2600"/>
                </a:solidFill>
                <a:uFill>
                  <a:solidFill>
                    <a:srgbClr val="FF2600"/>
                  </a:solidFill>
                </a:uFill>
              </a:rPr>
              <a:t>earthquake</a:t>
            </a:r>
            <a:r>
              <a:t> is the vibration of the Earth produced by an abrupt release of energy.  </a:t>
            </a:r>
          </a:p>
          <a:p>
            <a:pPr defTabSz="914400">
              <a:spcBef>
                <a:spcPts val="800"/>
              </a:spcBef>
              <a:buClr>
                <a:srgbClr val="000000"/>
              </a:buClr>
              <a:defRPr sz="2400">
                <a:uFill>
                  <a:solidFill>
                    <a:srgbClr val="000000"/>
                  </a:solidFill>
                </a:uFill>
                <a:latin typeface="+mn-lt"/>
                <a:ea typeface="+mn-ea"/>
                <a:cs typeface="+mn-cs"/>
                <a:sym typeface="Arial"/>
              </a:defRPr>
            </a:pPr>
            <a:r>
              <a:t>Most commonly, an earthquake is the result of slippage along a </a:t>
            </a:r>
            <a:r>
              <a:rPr i="1"/>
              <a:t>fault</a:t>
            </a:r>
            <a:r>
              <a:t> in the Earth’s crust.  </a:t>
            </a:r>
          </a:p>
          <a:p>
            <a:pPr defTabSz="914400">
              <a:spcBef>
                <a:spcPts val="800"/>
              </a:spcBef>
              <a:buClr>
                <a:srgbClr val="000000"/>
              </a:buClr>
              <a:defRPr sz="2400">
                <a:uFill>
                  <a:solidFill>
                    <a:srgbClr val="000000"/>
                  </a:solidFill>
                </a:uFill>
                <a:latin typeface="+mn-lt"/>
                <a:ea typeface="+mn-ea"/>
                <a:cs typeface="+mn-cs"/>
                <a:sym typeface="Arial"/>
              </a:defRPr>
            </a:pPr>
            <a:r>
              <a:t>A </a:t>
            </a:r>
            <a:r>
              <a:rPr i="1">
                <a:solidFill>
                  <a:srgbClr val="FF2600"/>
                </a:solidFill>
                <a:uFill>
                  <a:solidFill>
                    <a:srgbClr val="FF2600"/>
                  </a:solidFill>
                </a:uFill>
              </a:rPr>
              <a:t>fault</a:t>
            </a:r>
            <a:r>
              <a:t> is a fracture in the crust on which there has been appreciable displacement.</a:t>
            </a:r>
          </a:p>
          <a:p>
            <a:pPr defTabSz="914400">
              <a:spcBef>
                <a:spcPts val="800"/>
              </a:spcBef>
              <a:buClr>
                <a:srgbClr val="000000"/>
              </a:buClr>
              <a:defRPr sz="2400">
                <a:uFill>
                  <a:solidFill>
                    <a:srgbClr val="000000"/>
                  </a:solidFill>
                </a:uFill>
                <a:latin typeface="+mn-lt"/>
                <a:ea typeface="+mn-ea"/>
                <a:cs typeface="+mn-cs"/>
                <a:sym typeface="Arial"/>
              </a:defRPr>
            </a:pPr>
            <a:r>
              <a:t>The energy is released in all directions from its source known as the </a:t>
            </a:r>
            <a:r>
              <a:rPr i="1">
                <a:solidFill>
                  <a:srgbClr val="FF2600"/>
                </a:solidFill>
                <a:uFill>
                  <a:solidFill>
                    <a:srgbClr val="FF2600"/>
                  </a:solidFill>
                </a:uFill>
              </a:rPr>
              <a:t>focus</a:t>
            </a:r>
            <a:r>
              <a:t>.</a:t>
            </a:r>
          </a:p>
          <a:p>
            <a:pPr defTabSz="914400">
              <a:spcBef>
                <a:spcPts val="800"/>
              </a:spcBef>
              <a:buClr>
                <a:srgbClr val="000000"/>
              </a:buClr>
              <a:defRPr sz="2400">
                <a:uFill>
                  <a:solidFill>
                    <a:srgbClr val="000000"/>
                  </a:solidFill>
                </a:uFill>
                <a:latin typeface="+mn-lt"/>
                <a:ea typeface="+mn-ea"/>
                <a:cs typeface="+mn-cs"/>
                <a:sym typeface="Arial"/>
              </a:defRPr>
            </a:pPr>
            <a:r>
              <a:t>The </a:t>
            </a:r>
            <a:r>
              <a:rPr i="1">
                <a:solidFill>
                  <a:srgbClr val="FF2600"/>
                </a:solidFill>
                <a:uFill>
                  <a:solidFill>
                    <a:srgbClr val="FF2600"/>
                  </a:solidFill>
                </a:uFill>
              </a:rPr>
              <a:t>epicenter</a:t>
            </a:r>
            <a:r>
              <a:t> of an earthquake is the point on the Earth’s surface directly above the focus.  </a:t>
            </a:r>
          </a:p>
        </p:txBody>
      </p:sp>
      <p:pic>
        <p:nvPicPr>
          <p:cNvPr id="51" name="image7.png"/>
          <p:cNvPicPr>
            <a:picLocks noChangeAspect="1"/>
          </p:cNvPicPr>
          <p:nvPr/>
        </p:nvPicPr>
        <p:blipFill>
          <a:blip r:embed="rId4">
            <a:extLst/>
          </a:blip>
          <a:stretch>
            <a:fillRect/>
          </a:stretch>
        </p:blipFill>
        <p:spPr>
          <a:xfrm>
            <a:off x="4876800" y="3259137"/>
            <a:ext cx="4267201" cy="3598863"/>
          </a:xfrm>
          <a:prstGeom prst="rect">
            <a:avLst/>
          </a:prstGeom>
          <a:ln w="12700"/>
        </p:spPr>
      </p:pic>
      <p:pic>
        <p:nvPicPr>
          <p:cNvPr id="52" name="media10-1.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5867400" y="0"/>
            <a:ext cx="2921000" cy="2921000"/>
          </a:xfrm>
          <a:prstGeom prst="rect">
            <a:avLst/>
          </a:prstGeom>
          <a:ln w="12700"/>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00000" fill="hold"/>
                                        <p:tgtEl>
                                          <p:spTgt spid="52"/>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1" repeatCount="indefinite" fill="hold" display="0">
                  <p:stCondLst>
                    <p:cond delay="indefinite"/>
                  </p:stCondLst>
                </p:cTn>
                <p:tgtEl>
                  <p:spTgt spid="52"/>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p:nvPr/>
        </p:nvSpPr>
        <p:spPr>
          <a:xfrm>
            <a:off x="76200" y="76200"/>
            <a:ext cx="6489700" cy="2781300"/>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800"/>
              </a:spcBef>
              <a:buClr>
                <a:srgbClr val="000000"/>
              </a:buClr>
              <a:defRPr sz="2400">
                <a:uFill>
                  <a:solidFill>
                    <a:srgbClr val="000000"/>
                  </a:solidFill>
                </a:uFill>
                <a:latin typeface="+mn-lt"/>
                <a:ea typeface="+mn-ea"/>
                <a:cs typeface="+mn-cs"/>
                <a:sym typeface="Arial"/>
              </a:defRPr>
            </a:pPr>
            <a:r>
              <a:rPr b="1"/>
              <a:t>Fault Creep</a:t>
            </a:r>
          </a:p>
          <a:p>
            <a:pPr defTabSz="914400">
              <a:spcBef>
                <a:spcPts val="800"/>
              </a:spcBef>
              <a:buClr>
                <a:srgbClr val="000000"/>
              </a:buClr>
              <a:defRPr sz="2400">
                <a:uFill>
                  <a:solidFill>
                    <a:srgbClr val="000000"/>
                  </a:solidFill>
                </a:uFill>
                <a:latin typeface="+mn-lt"/>
                <a:ea typeface="+mn-ea"/>
                <a:cs typeface="+mn-cs"/>
                <a:sym typeface="Arial"/>
              </a:defRPr>
            </a:pPr>
            <a:r>
              <a:t>Five creepmeters are maintained by the USGS to monitor fault creep on the Hayward fault.  </a:t>
            </a:r>
          </a:p>
          <a:p>
            <a:pPr defTabSz="914400">
              <a:spcBef>
                <a:spcPts val="800"/>
              </a:spcBef>
              <a:buClr>
                <a:srgbClr val="000000"/>
              </a:buClr>
              <a:defRPr sz="2400">
                <a:uFill>
                  <a:solidFill>
                    <a:srgbClr val="000000"/>
                  </a:solidFill>
                </a:uFill>
                <a:latin typeface="+mn-lt"/>
                <a:ea typeface="+mn-ea"/>
                <a:cs typeface="+mn-cs"/>
                <a:sym typeface="Arial"/>
              </a:defRPr>
            </a:pPr>
            <a:r>
              <a:t>Fault creep is generally not as catastrophic as earthquakes, however, structures that straddle a fault such as buildings and bridges may be sheared (ripped apart) by these forces.  </a:t>
            </a:r>
          </a:p>
        </p:txBody>
      </p:sp>
      <p:pic>
        <p:nvPicPr>
          <p:cNvPr id="145" name="image33.png"/>
          <p:cNvPicPr>
            <a:picLocks noChangeAspect="1"/>
          </p:cNvPicPr>
          <p:nvPr/>
        </p:nvPicPr>
        <p:blipFill>
          <a:blip r:embed="rId2">
            <a:extLst/>
          </a:blip>
          <a:stretch>
            <a:fillRect/>
          </a:stretch>
        </p:blipFill>
        <p:spPr>
          <a:xfrm>
            <a:off x="4284662" y="3316287"/>
            <a:ext cx="4859338" cy="3541713"/>
          </a:xfrm>
          <a:prstGeom prst="rect">
            <a:avLst/>
          </a:prstGeom>
          <a:ln w="12700"/>
        </p:spPr>
      </p:pic>
      <p:sp>
        <p:nvSpPr>
          <p:cNvPr id="146" name="Shape 146"/>
          <p:cNvSpPr/>
          <p:nvPr/>
        </p:nvSpPr>
        <p:spPr>
          <a:xfrm flipV="1">
            <a:off x="5029200" y="3352800"/>
            <a:ext cx="4114800" cy="3200400"/>
          </a:xfrm>
          <a:prstGeom prst="line">
            <a:avLst/>
          </a:prstGeom>
          <a:ln w="25400">
            <a:solidFill>
              <a:srgbClr val="FF2600"/>
            </a:solidFill>
          </a:ln>
        </p:spPr>
        <p:txBody>
          <a:bodyPr lIns="0" tIns="0" rIns="0" bIns="0"/>
          <a:lstStyle/>
          <a:p>
            <a:endParaRPr/>
          </a:p>
        </p:txBody>
      </p:sp>
      <p:pic>
        <p:nvPicPr>
          <p:cNvPr id="147" name="image34.png"/>
          <p:cNvPicPr>
            <a:picLocks noChangeAspect="1"/>
          </p:cNvPicPr>
          <p:nvPr/>
        </p:nvPicPr>
        <p:blipFill>
          <a:blip r:embed="rId3">
            <a:extLst/>
          </a:blip>
          <a:stretch>
            <a:fillRect/>
          </a:stretch>
        </p:blipFill>
        <p:spPr>
          <a:xfrm>
            <a:off x="6324600" y="241300"/>
            <a:ext cx="2819401" cy="2806700"/>
          </a:xfrm>
          <a:prstGeom prst="rect">
            <a:avLst/>
          </a:prstGeom>
          <a:ln w="12700"/>
        </p:spPr>
      </p:pic>
      <p:sp>
        <p:nvSpPr>
          <p:cNvPr id="148" name="Shape 148"/>
          <p:cNvSpPr/>
          <p:nvPr/>
        </p:nvSpPr>
        <p:spPr>
          <a:xfrm>
            <a:off x="76200" y="2913063"/>
            <a:ext cx="3975100" cy="3378201"/>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800"/>
              </a:spcBef>
              <a:buClr>
                <a:srgbClr val="000000"/>
              </a:buClr>
              <a:defRPr sz="2400">
                <a:uFill>
                  <a:solidFill>
                    <a:srgbClr val="000000"/>
                  </a:solidFill>
                </a:uFill>
                <a:latin typeface="+mn-lt"/>
                <a:ea typeface="+mn-ea"/>
                <a:cs typeface="+mn-cs"/>
                <a:sym typeface="Arial"/>
              </a:defRPr>
            </a:pPr>
            <a:r>
              <a:t>The old city hall in Hayward is an example of a building that has been destroyed (condemned) by fault creep. </a:t>
            </a:r>
          </a:p>
          <a:p>
            <a:pPr defTabSz="914400">
              <a:spcBef>
                <a:spcPts val="800"/>
              </a:spcBef>
              <a:buClr>
                <a:srgbClr val="000000"/>
              </a:buClr>
              <a:defRPr sz="2400">
                <a:uFill>
                  <a:solidFill>
                    <a:srgbClr val="000000"/>
                  </a:solidFill>
                </a:uFill>
                <a:latin typeface="+mn-lt"/>
                <a:ea typeface="+mn-ea"/>
                <a:cs typeface="+mn-cs"/>
                <a:sym typeface="Arial"/>
              </a:defRPr>
            </a:pPr>
            <a:r>
              <a:t>Creep rates in Fremont average about 7.8 mm/year.  Creep rates elsewhere on the fault are close to the ~5 mm/year.</a:t>
            </a:r>
          </a:p>
        </p:txBody>
      </p:sp>
      <p:sp>
        <p:nvSpPr>
          <p:cNvPr id="149" name="Shape 149"/>
          <p:cNvSpPr/>
          <p:nvPr/>
        </p:nvSpPr>
        <p:spPr>
          <a:xfrm>
            <a:off x="3734694" y="6553200"/>
            <a:ext cx="399332" cy="254000"/>
          </a:xfrm>
          <a:prstGeom prst="rect">
            <a:avLst/>
          </a:prstGeom>
          <a:ln w="12700"/>
          <a:extLst>
            <a:ext uri="{C572A759-6A51-4108-AA02-DFA0A04FC94B}">
              <ma14:wrappingTextBoxFlag xmlns:ma14="http://schemas.microsoft.com/office/mac/drawingml/2011/main" val="1"/>
            </a:ext>
          </a:extLst>
        </p:spPr>
        <p:txBody>
          <a:bodyPr wrap="none" lIns="38100" tIns="38100" rIns="38100" bIns="38100">
            <a:spAutoFit/>
          </a:bodyPr>
          <a:lstStyle>
            <a:lvl1pPr defTabSz="914400">
              <a:buClr>
                <a:srgbClr val="000000"/>
              </a:buClr>
              <a:defRPr sz="1000" i="1">
                <a:uFill>
                  <a:solidFill>
                    <a:srgbClr val="000000"/>
                  </a:solidFill>
                </a:uFill>
                <a:latin typeface="+mj-lt"/>
                <a:ea typeface="+mj-ea"/>
                <a:cs typeface="+mj-cs"/>
                <a:sym typeface="Times"/>
              </a:defRPr>
            </a:lvl1pPr>
          </a:lstStyle>
          <a:p>
            <a:pPr>
              <a:defRPr sz="2400" i="0"/>
            </a:pPr>
            <a:r>
              <a:rPr sz="1000" i="1"/>
              <a:t>USGS</a:t>
            </a: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p:nvPr/>
        </p:nvSpPr>
        <p:spPr>
          <a:xfrm>
            <a:off x="76200" y="76200"/>
            <a:ext cx="8851900" cy="2556260"/>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700"/>
              </a:spcBef>
              <a:buClr>
                <a:srgbClr val="000000"/>
              </a:buClr>
              <a:defRPr sz="2200">
                <a:uFill>
                  <a:solidFill>
                    <a:srgbClr val="000000"/>
                  </a:solidFill>
                </a:uFill>
                <a:latin typeface="+mn-lt"/>
                <a:ea typeface="+mn-ea"/>
                <a:cs typeface="+mn-cs"/>
                <a:sym typeface="Arial"/>
              </a:defRPr>
            </a:pPr>
            <a:r>
              <a:rPr b="1"/>
              <a:t>Foreshocks and Aftershocks</a:t>
            </a:r>
          </a:p>
          <a:p>
            <a:pPr defTabSz="914400">
              <a:spcBef>
                <a:spcPts val="700"/>
              </a:spcBef>
              <a:buClr>
                <a:srgbClr val="000000"/>
              </a:buClr>
              <a:defRPr sz="2200">
                <a:uFill>
                  <a:solidFill>
                    <a:srgbClr val="000000"/>
                  </a:solidFill>
                </a:uFill>
                <a:latin typeface="+mn-lt"/>
                <a:ea typeface="+mn-ea"/>
                <a:cs typeface="+mn-cs"/>
                <a:sym typeface="Arial"/>
              </a:defRPr>
            </a:pPr>
            <a:r>
              <a:t>Small earthquakes, known as foreshocks, may precede a major earthquake by hours, days, or years. These foreshocks are actively investigated as a means of predicting major earthquakes.</a:t>
            </a:r>
          </a:p>
          <a:p>
            <a:pPr defTabSz="914400">
              <a:spcBef>
                <a:spcPts val="700"/>
              </a:spcBef>
              <a:buClr>
                <a:srgbClr val="000000"/>
              </a:buClr>
              <a:defRPr sz="2200">
                <a:uFill>
                  <a:solidFill>
                    <a:srgbClr val="000000"/>
                  </a:solidFill>
                </a:uFill>
                <a:latin typeface="+mn-lt"/>
                <a:ea typeface="+mn-ea"/>
                <a:cs typeface="+mn-cs"/>
                <a:sym typeface="Arial"/>
              </a:defRPr>
            </a:pPr>
            <a:r>
              <a:t>After a major earthquake, adjustments may be made along a fault resulting in the generation of many smaller earthquakes known as aftershocks.</a:t>
            </a:r>
          </a:p>
        </p:txBody>
      </p:sp>
      <p:pic>
        <p:nvPicPr>
          <p:cNvPr id="152" name="image35.png"/>
          <p:cNvPicPr>
            <a:picLocks noChangeAspect="1"/>
          </p:cNvPicPr>
          <p:nvPr/>
        </p:nvPicPr>
        <p:blipFill>
          <a:blip r:embed="rId2">
            <a:extLst/>
          </a:blip>
          <a:stretch>
            <a:fillRect/>
          </a:stretch>
        </p:blipFill>
        <p:spPr>
          <a:xfrm>
            <a:off x="4762500" y="2562225"/>
            <a:ext cx="4343400" cy="4117975"/>
          </a:xfrm>
          <a:prstGeom prst="rect">
            <a:avLst/>
          </a:prstGeom>
          <a:ln w="12700"/>
        </p:spPr>
      </p:pic>
      <p:sp>
        <p:nvSpPr>
          <p:cNvPr id="153" name="Shape 153"/>
          <p:cNvSpPr/>
          <p:nvPr/>
        </p:nvSpPr>
        <p:spPr>
          <a:xfrm>
            <a:off x="50800" y="2719388"/>
            <a:ext cx="4737100" cy="3505201"/>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1000"/>
              </a:spcBef>
              <a:buClr>
                <a:srgbClr val="000000"/>
              </a:buClr>
              <a:defRPr sz="2200">
                <a:uFill>
                  <a:solidFill>
                    <a:srgbClr val="000000"/>
                  </a:solidFill>
                </a:uFill>
                <a:latin typeface="+mn-lt"/>
                <a:ea typeface="+mn-ea"/>
                <a:cs typeface="+mn-cs"/>
                <a:sym typeface="Arial"/>
              </a:defRPr>
            </a:pPr>
            <a:r>
              <a:t>Aftershocks are generally weaker but may destroy buildings damaged during the main shock.</a:t>
            </a:r>
          </a:p>
          <a:p>
            <a:pPr defTabSz="914400">
              <a:spcBef>
                <a:spcPts val="1000"/>
              </a:spcBef>
              <a:buClr>
                <a:srgbClr val="000000"/>
              </a:buClr>
              <a:defRPr sz="2200">
                <a:uFill>
                  <a:solidFill>
                    <a:srgbClr val="000000"/>
                  </a:solidFill>
                </a:uFill>
                <a:latin typeface="+mn-lt"/>
                <a:ea typeface="+mn-ea"/>
                <a:cs typeface="+mn-cs"/>
                <a:sym typeface="Arial"/>
              </a:defRPr>
            </a:pPr>
            <a:r>
              <a:t>After the Loma Prieta earthquake (magnitude 7.1), a magnitude 5.2 aftershock occurred within 2.5 minutes. There were thousands of aftershocks; 20 aftershocks with a magnitude greater than 4.0 occurred within one week of the main shock.</a:t>
            </a: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p:nvPr/>
        </p:nvSpPr>
        <p:spPr>
          <a:xfrm>
            <a:off x="76200" y="76200"/>
            <a:ext cx="7556500" cy="421829"/>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lvl1pPr defTabSz="914400">
              <a:spcBef>
                <a:spcPts val="800"/>
              </a:spcBef>
              <a:buClr>
                <a:srgbClr val="000000"/>
              </a:buClr>
              <a:defRPr sz="2400" b="1">
                <a:uFill>
                  <a:solidFill>
                    <a:srgbClr val="000000"/>
                  </a:solidFill>
                </a:uFill>
                <a:latin typeface="+mn-lt"/>
                <a:ea typeface="+mn-ea"/>
                <a:cs typeface="+mn-cs"/>
                <a:sym typeface="Arial"/>
              </a:defRPr>
            </a:lvl1pPr>
          </a:lstStyle>
          <a:p>
            <a:pPr>
              <a:defRPr b="0"/>
            </a:pPr>
            <a:r>
              <a:rPr b="1"/>
              <a:t>III. Seismology</a:t>
            </a:r>
          </a:p>
        </p:txBody>
      </p:sp>
      <p:sp>
        <p:nvSpPr>
          <p:cNvPr id="156" name="Shape 156"/>
          <p:cNvSpPr/>
          <p:nvPr/>
        </p:nvSpPr>
        <p:spPr>
          <a:xfrm>
            <a:off x="76199" y="533399"/>
            <a:ext cx="5502797" cy="6263830"/>
          </a:xfrm>
          <a:prstGeom prst="rect">
            <a:avLst/>
          </a:prstGeom>
          <a:extLst>
            <a:ext uri="{C572A759-6A51-4108-AA02-DFA0A04FC94B}">
              <ma14:wrappingTextBoxFlag xmlns:ma14="http://schemas.microsoft.com/office/mac/drawingml/2011/main" val="1"/>
            </a:ext>
          </a:extLst>
        </p:spPr>
        <p:txBody>
          <a:bodyPr wrap="square" lIns="38100" tIns="38100" rIns="38100" bIns="38100">
            <a:spAutoFit/>
          </a:bodyPr>
          <a:lstStyle/>
          <a:p>
            <a:pPr defTabSz="914400">
              <a:spcBef>
                <a:spcPts val="400"/>
              </a:spcBef>
              <a:buClr>
                <a:srgbClr val="000000"/>
              </a:buClr>
              <a:defRPr sz="2400">
                <a:uFill>
                  <a:solidFill>
                    <a:srgbClr val="000000"/>
                  </a:solidFill>
                </a:uFill>
                <a:latin typeface="+mn-lt"/>
                <a:ea typeface="+mn-ea"/>
                <a:cs typeface="+mn-cs"/>
                <a:sym typeface="Arial"/>
              </a:defRPr>
            </a:pPr>
            <a:r>
              <a:rPr i="1" dirty="0"/>
              <a:t>Seismology</a:t>
            </a:r>
            <a:r>
              <a:rPr dirty="0"/>
              <a:t> is the study of earthquakes. </a:t>
            </a:r>
            <a:r>
              <a:rPr i="1" dirty="0"/>
              <a:t>Seismographs</a:t>
            </a:r>
            <a:r>
              <a:rPr dirty="0"/>
              <a:t> are instruments that detect and record earthquakes.  </a:t>
            </a:r>
          </a:p>
          <a:p>
            <a:pPr defTabSz="914400">
              <a:spcBef>
                <a:spcPts val="400"/>
              </a:spcBef>
              <a:buClr>
                <a:srgbClr val="000000"/>
              </a:buClr>
              <a:defRPr sz="2400">
                <a:uFill>
                  <a:solidFill>
                    <a:srgbClr val="000000"/>
                  </a:solidFill>
                </a:uFill>
                <a:latin typeface="+mn-lt"/>
                <a:ea typeface="+mn-ea"/>
                <a:cs typeface="+mn-cs"/>
                <a:sym typeface="Arial"/>
              </a:defRPr>
            </a:pPr>
            <a:r>
              <a:rPr dirty="0"/>
              <a:t>The principle behind the </a:t>
            </a:r>
            <a:r>
              <a:rPr i="1" dirty="0"/>
              <a:t>seismograph</a:t>
            </a:r>
            <a:r>
              <a:rPr dirty="0"/>
              <a:t> is that inertia tends to keep the suspended mass motionless while the recording surface vibrates with the bedrock.  Thus the seismograph measures the </a:t>
            </a:r>
            <a:r>
              <a:rPr i="1" dirty="0"/>
              <a:t>displacement</a:t>
            </a:r>
            <a:r>
              <a:rPr dirty="0"/>
              <a:t> or movement of the ground as seismic waves pass through the station. </a:t>
            </a:r>
          </a:p>
          <a:p>
            <a:pPr defTabSz="914400">
              <a:spcBef>
                <a:spcPts val="400"/>
              </a:spcBef>
              <a:buClr>
                <a:srgbClr val="000000"/>
              </a:buClr>
              <a:defRPr sz="2400">
                <a:uFill>
                  <a:solidFill>
                    <a:srgbClr val="000000"/>
                  </a:solidFill>
                </a:uFill>
                <a:latin typeface="+mn-lt"/>
                <a:ea typeface="+mn-ea"/>
                <a:cs typeface="+mn-cs"/>
                <a:sym typeface="Arial"/>
              </a:defRPr>
            </a:pPr>
            <a:r>
              <a:rPr dirty="0"/>
              <a:t>Typical seismographs consist of rotating drums with recording paper.  </a:t>
            </a:r>
          </a:p>
          <a:p>
            <a:pPr defTabSz="914400">
              <a:spcBef>
                <a:spcPts val="400"/>
              </a:spcBef>
              <a:buClr>
                <a:srgbClr val="000000"/>
              </a:buClr>
              <a:defRPr sz="2400">
                <a:uFill>
                  <a:solidFill>
                    <a:srgbClr val="000000"/>
                  </a:solidFill>
                </a:uFill>
                <a:latin typeface="+mn-lt"/>
                <a:ea typeface="+mn-ea"/>
                <a:cs typeface="+mn-cs"/>
                <a:sym typeface="Arial"/>
              </a:defRPr>
            </a:pPr>
            <a:r>
              <a:rPr dirty="0"/>
              <a:t>Most modern seismographs now record data digitally and are available in near real time on the internet.</a:t>
            </a:r>
          </a:p>
        </p:txBody>
      </p:sp>
      <p:pic>
        <p:nvPicPr>
          <p:cNvPr id="157" name="image37.tiff"/>
          <p:cNvPicPr>
            <a:picLocks noChangeAspect="1"/>
          </p:cNvPicPr>
          <p:nvPr/>
        </p:nvPicPr>
        <p:blipFill>
          <a:blip r:embed="rId4">
            <a:extLst/>
          </a:blip>
          <a:stretch>
            <a:fillRect/>
          </a:stretch>
        </p:blipFill>
        <p:spPr>
          <a:xfrm>
            <a:off x="5674470" y="3087382"/>
            <a:ext cx="3177403" cy="2908303"/>
          </a:xfrm>
          <a:prstGeom prst="rect">
            <a:avLst/>
          </a:prstGeom>
          <a:effectLst>
            <a:outerShdw blurRad="127000" dist="76200" dir="2700000" rotWithShape="0">
              <a:srgbClr val="000000">
                <a:alpha val="75000"/>
              </a:srgbClr>
            </a:outerShdw>
          </a:effectLst>
        </p:spPr>
      </p:pic>
      <p:sp>
        <p:nvSpPr>
          <p:cNvPr id="2" name="TextBox 1"/>
          <p:cNvSpPr txBox="1"/>
          <p:nvPr/>
        </p:nvSpPr>
        <p:spPr>
          <a:xfrm rot="16200000">
            <a:off x="8804584" y="2368833"/>
            <a:ext cx="351058"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smtClean="0">
                <a:ln>
                  <a:noFill/>
                </a:ln>
                <a:solidFill>
                  <a:srgbClr val="000000"/>
                </a:solidFill>
                <a:effectLst/>
                <a:uFillTx/>
                <a:latin typeface="Helvetica"/>
                <a:ea typeface="Helvetica"/>
                <a:cs typeface="Helvetica"/>
                <a:sym typeface="Helvetica"/>
                <a:hlinkClick r:id="rId5"/>
              </a:rPr>
              <a:t>IRIS</a:t>
            </a:r>
            <a:endParaRPr kumimoji="0" lang="en-US" sz="1000" b="0" i="0" u="none" strike="noStrike" cap="none" spc="0" normalizeH="0" baseline="0" dirty="0">
              <a:ln>
                <a:noFill/>
              </a:ln>
              <a:solidFill>
                <a:srgbClr val="000000"/>
              </a:solidFill>
              <a:effectLst/>
              <a:uFillTx/>
              <a:latin typeface="Helvetica"/>
              <a:ea typeface="Helvetica"/>
              <a:cs typeface="Helvetica"/>
              <a:sym typeface="Helvetica"/>
            </a:endParaRPr>
          </a:p>
        </p:txBody>
      </p:sp>
      <p:pic>
        <p:nvPicPr>
          <p:cNvPr id="3" name="Horizontal Seismograph Slow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76926" y="287114"/>
            <a:ext cx="3174947" cy="238121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0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image39.png"/>
          <p:cNvPicPr>
            <a:picLocks noChangeAspect="1"/>
          </p:cNvPicPr>
          <p:nvPr/>
        </p:nvPicPr>
        <p:blipFill>
          <a:blip r:embed="rId2">
            <a:extLst/>
          </a:blip>
          <a:stretch>
            <a:fillRect/>
          </a:stretch>
        </p:blipFill>
        <p:spPr>
          <a:xfrm>
            <a:off x="4648200" y="228600"/>
            <a:ext cx="4330701" cy="2870201"/>
          </a:xfrm>
          <a:prstGeom prst="rect">
            <a:avLst/>
          </a:prstGeom>
        </p:spPr>
      </p:pic>
      <p:pic>
        <p:nvPicPr>
          <p:cNvPr id="161" name="image40.png"/>
          <p:cNvPicPr>
            <a:picLocks noChangeAspect="1"/>
          </p:cNvPicPr>
          <p:nvPr/>
        </p:nvPicPr>
        <p:blipFill>
          <a:blip r:embed="rId3">
            <a:extLst/>
          </a:blip>
          <a:stretch>
            <a:fillRect/>
          </a:stretch>
        </p:blipFill>
        <p:spPr>
          <a:xfrm>
            <a:off x="0" y="3573462"/>
            <a:ext cx="4953001" cy="3284538"/>
          </a:xfrm>
          <a:prstGeom prst="rect">
            <a:avLst/>
          </a:prstGeom>
        </p:spPr>
      </p:pic>
      <p:sp>
        <p:nvSpPr>
          <p:cNvPr id="162" name="Shape 162"/>
          <p:cNvSpPr/>
          <p:nvPr/>
        </p:nvSpPr>
        <p:spPr>
          <a:xfrm>
            <a:off x="152400" y="533400"/>
            <a:ext cx="4356100" cy="1488629"/>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lvl1pPr defTabSz="914400">
              <a:buClr>
                <a:srgbClr val="000000"/>
              </a:buClr>
              <a:defRPr sz="2400">
                <a:uFill>
                  <a:solidFill>
                    <a:srgbClr val="000000"/>
                  </a:solidFill>
                </a:uFill>
                <a:latin typeface="+mn-lt"/>
                <a:ea typeface="+mn-ea"/>
                <a:cs typeface="+mn-cs"/>
                <a:sym typeface="Arial"/>
              </a:defRPr>
            </a:lvl1pPr>
          </a:lstStyle>
          <a:p>
            <a:r>
              <a:t>Hundreds of seismographs are deployed in national and international networks to record earthquakes.  </a:t>
            </a:r>
          </a:p>
        </p:txBody>
      </p:sp>
      <p:sp>
        <p:nvSpPr>
          <p:cNvPr id="163" name="Shape 163"/>
          <p:cNvSpPr/>
          <p:nvPr/>
        </p:nvSpPr>
        <p:spPr>
          <a:xfrm>
            <a:off x="5105400" y="4117975"/>
            <a:ext cx="3898900" cy="2555429"/>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lvl1pPr defTabSz="914400">
              <a:spcBef>
                <a:spcPts val="1400"/>
              </a:spcBef>
              <a:buClr>
                <a:srgbClr val="000000"/>
              </a:buClr>
              <a:defRPr sz="2400">
                <a:uFill>
                  <a:solidFill>
                    <a:srgbClr val="000000"/>
                  </a:solidFill>
                </a:uFill>
                <a:latin typeface="+mn-lt"/>
                <a:ea typeface="+mn-ea"/>
                <a:cs typeface="+mn-cs"/>
                <a:sym typeface="Arial"/>
              </a:defRPr>
            </a:lvl1pPr>
          </a:lstStyle>
          <a:p>
            <a:r>
              <a:t>This extensive network permits us to determine the location of an earthquake and also to accurately measure the amount of energy released (magnitude). </a:t>
            </a:r>
          </a:p>
        </p:txBody>
      </p: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p:nvPr/>
        </p:nvSpPr>
        <p:spPr>
          <a:xfrm>
            <a:off x="101600" y="1003300"/>
            <a:ext cx="6527800" cy="3098800"/>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700"/>
              </a:spcBef>
              <a:buClr>
                <a:srgbClr val="000000"/>
              </a:buClr>
              <a:defRPr sz="2400">
                <a:uFill>
                  <a:solidFill>
                    <a:srgbClr val="000000"/>
                  </a:solidFill>
                </a:uFill>
                <a:latin typeface="+mn-lt"/>
                <a:ea typeface="+mn-ea"/>
                <a:cs typeface="+mn-cs"/>
                <a:sym typeface="Arial"/>
              </a:defRPr>
            </a:pPr>
            <a:r>
              <a:t>There are 2 types of seismic waves: </a:t>
            </a:r>
          </a:p>
          <a:p>
            <a:pPr marL="457200" lvl="1" indent="0" defTabSz="914400">
              <a:spcBef>
                <a:spcPts val="700"/>
              </a:spcBef>
              <a:buClr>
                <a:srgbClr val="FF2600"/>
              </a:buClr>
              <a:buSzPct val="100000"/>
              <a:buChar char="•"/>
              <a:defRPr sz="2400">
                <a:uFill>
                  <a:solidFill>
                    <a:srgbClr val="000000"/>
                  </a:solidFill>
                </a:uFill>
                <a:latin typeface="+mn-lt"/>
                <a:ea typeface="+mn-ea"/>
                <a:cs typeface="+mn-cs"/>
                <a:sym typeface="Arial"/>
              </a:defRPr>
            </a:pPr>
            <a:r>
              <a:rPr i="1">
                <a:solidFill>
                  <a:srgbClr val="FF2600"/>
                </a:solidFill>
                <a:uFill>
                  <a:solidFill>
                    <a:srgbClr val="FF2600"/>
                  </a:solidFill>
                </a:uFill>
              </a:rPr>
              <a:t>Body waves</a:t>
            </a:r>
            <a:r>
              <a:t> travel through the Earth’s </a:t>
            </a:r>
            <a:r>
              <a:rPr i="1"/>
              <a:t>interior</a:t>
            </a:r>
            <a:r>
              <a:t> and provide useful information about the earthquake and the interior structure of the Earth.</a:t>
            </a:r>
          </a:p>
          <a:p>
            <a:pPr marL="457200" lvl="1" indent="0" defTabSz="914400">
              <a:spcBef>
                <a:spcPts val="700"/>
              </a:spcBef>
              <a:buClr>
                <a:srgbClr val="FF2600"/>
              </a:buClr>
              <a:buSzPct val="100000"/>
              <a:buChar char="•"/>
              <a:defRPr sz="2400">
                <a:uFill>
                  <a:solidFill>
                    <a:srgbClr val="000000"/>
                  </a:solidFill>
                </a:uFill>
                <a:latin typeface="+mn-lt"/>
                <a:ea typeface="+mn-ea"/>
                <a:cs typeface="+mn-cs"/>
                <a:sym typeface="Arial"/>
              </a:defRPr>
            </a:pPr>
            <a:r>
              <a:rPr i="1">
                <a:solidFill>
                  <a:srgbClr val="FF2600"/>
                </a:solidFill>
                <a:uFill>
                  <a:solidFill>
                    <a:srgbClr val="FF2600"/>
                  </a:solidFill>
                </a:uFill>
              </a:rPr>
              <a:t>Surface waves</a:t>
            </a:r>
            <a:r>
              <a:rPr b="1" i="1"/>
              <a:t> </a:t>
            </a:r>
            <a:r>
              <a:t>move along the surface of the Earth.  They tend to be the most destructive.  </a:t>
            </a:r>
          </a:p>
        </p:txBody>
      </p:sp>
      <p:pic>
        <p:nvPicPr>
          <p:cNvPr id="166" name="image41.png"/>
          <p:cNvPicPr>
            <a:picLocks noChangeAspect="1"/>
          </p:cNvPicPr>
          <p:nvPr/>
        </p:nvPicPr>
        <p:blipFill>
          <a:blip r:embed="rId2">
            <a:extLst/>
          </a:blip>
          <a:stretch>
            <a:fillRect/>
          </a:stretch>
        </p:blipFill>
        <p:spPr>
          <a:xfrm>
            <a:off x="6743700" y="1600200"/>
            <a:ext cx="2298700" cy="1905000"/>
          </a:xfrm>
          <a:prstGeom prst="rect">
            <a:avLst/>
          </a:prstGeom>
        </p:spPr>
      </p:pic>
      <p:sp>
        <p:nvSpPr>
          <p:cNvPr id="167" name="Shape 167"/>
          <p:cNvSpPr/>
          <p:nvPr/>
        </p:nvSpPr>
        <p:spPr>
          <a:xfrm>
            <a:off x="88900" y="114300"/>
            <a:ext cx="8991600" cy="840929"/>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500"/>
              </a:spcBef>
              <a:buClr>
                <a:srgbClr val="000000"/>
              </a:buClr>
              <a:defRPr sz="2400">
                <a:uFill>
                  <a:solidFill>
                    <a:srgbClr val="000000"/>
                  </a:solidFill>
                </a:uFill>
                <a:latin typeface="+mn-lt"/>
                <a:ea typeface="+mn-ea"/>
                <a:cs typeface="+mn-cs"/>
                <a:sym typeface="Arial"/>
              </a:defRPr>
            </a:pPr>
            <a:r>
              <a:rPr b="1"/>
              <a:t>Seismic Waves</a:t>
            </a:r>
          </a:p>
          <a:p>
            <a:pPr defTabSz="914400">
              <a:spcBef>
                <a:spcPts val="500"/>
              </a:spcBef>
              <a:buClr>
                <a:srgbClr val="000000"/>
              </a:buClr>
              <a:defRPr sz="2400">
                <a:uFill>
                  <a:solidFill>
                    <a:srgbClr val="000000"/>
                  </a:solidFill>
                </a:uFill>
                <a:latin typeface="+mn-lt"/>
                <a:ea typeface="+mn-ea"/>
                <a:cs typeface="+mn-cs"/>
                <a:sym typeface="Arial"/>
              </a:defRPr>
            </a:pPr>
            <a:r>
              <a:rPr i="1"/>
              <a:t>How does seismic energy propagate through the Earth?</a:t>
            </a:r>
          </a:p>
        </p:txBody>
      </p:sp>
      <p:pic>
        <p:nvPicPr>
          <p:cNvPr id="168" name="image42.png"/>
          <p:cNvPicPr>
            <a:picLocks noChangeAspect="1"/>
          </p:cNvPicPr>
          <p:nvPr/>
        </p:nvPicPr>
        <p:blipFill>
          <a:blip r:embed="rId3">
            <a:extLst/>
          </a:blip>
          <a:stretch>
            <a:fillRect/>
          </a:stretch>
        </p:blipFill>
        <p:spPr>
          <a:xfrm>
            <a:off x="152400" y="4152900"/>
            <a:ext cx="3417076" cy="2349501"/>
          </a:xfrm>
          <a:prstGeom prst="rect">
            <a:avLst/>
          </a:prstGeom>
        </p:spPr>
      </p:pic>
      <p:sp>
        <p:nvSpPr>
          <p:cNvPr id="169" name="Shape 169"/>
          <p:cNvSpPr/>
          <p:nvPr/>
        </p:nvSpPr>
        <p:spPr>
          <a:xfrm>
            <a:off x="3911600" y="3886200"/>
            <a:ext cx="5245100" cy="2705100"/>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500"/>
              </a:spcBef>
              <a:buClr>
                <a:srgbClr val="000000"/>
              </a:buClr>
              <a:defRPr sz="2400">
                <a:uFill>
                  <a:solidFill>
                    <a:srgbClr val="000000"/>
                  </a:solidFill>
                </a:uFill>
                <a:latin typeface="+mn-lt"/>
                <a:ea typeface="+mn-ea"/>
                <a:cs typeface="+mn-cs"/>
                <a:sym typeface="Arial"/>
              </a:defRPr>
            </a:pPr>
            <a:r>
              <a:t>There are two types of </a:t>
            </a:r>
            <a:r>
              <a:rPr i="1"/>
              <a:t>body waves</a:t>
            </a:r>
            <a:r>
              <a:t>:</a:t>
            </a:r>
          </a:p>
          <a:p>
            <a:pPr defTabSz="914400">
              <a:spcBef>
                <a:spcPts val="500"/>
              </a:spcBef>
              <a:buClr>
                <a:srgbClr val="FF2600"/>
              </a:buClr>
              <a:defRPr sz="2400">
                <a:uFill>
                  <a:solidFill>
                    <a:srgbClr val="000000"/>
                  </a:solidFill>
                </a:uFill>
                <a:latin typeface="+mn-lt"/>
                <a:ea typeface="+mn-ea"/>
                <a:cs typeface="+mn-cs"/>
                <a:sym typeface="Arial"/>
              </a:defRPr>
            </a:pPr>
            <a:r>
              <a:rPr i="1">
                <a:solidFill>
                  <a:srgbClr val="FF2600"/>
                </a:solidFill>
                <a:uFill>
                  <a:solidFill>
                    <a:srgbClr val="FF2600"/>
                  </a:solidFill>
                </a:uFill>
              </a:rPr>
              <a:t>P-waves</a:t>
            </a:r>
            <a:r>
              <a:t> - primary waves - compress and extend material in the direction of wave travel.</a:t>
            </a:r>
          </a:p>
          <a:p>
            <a:pPr defTabSz="914400">
              <a:spcBef>
                <a:spcPts val="500"/>
              </a:spcBef>
              <a:buClr>
                <a:srgbClr val="FF2600"/>
              </a:buClr>
              <a:defRPr sz="2400">
                <a:uFill>
                  <a:solidFill>
                    <a:srgbClr val="000000"/>
                  </a:solidFill>
                </a:uFill>
                <a:latin typeface="+mn-lt"/>
                <a:ea typeface="+mn-ea"/>
                <a:cs typeface="+mn-cs"/>
                <a:sym typeface="Arial"/>
              </a:defRPr>
            </a:pPr>
            <a:r>
              <a:rPr i="1">
                <a:solidFill>
                  <a:srgbClr val="FF2600"/>
                </a:solidFill>
                <a:uFill>
                  <a:solidFill>
                    <a:srgbClr val="FF2600"/>
                  </a:solidFill>
                </a:uFill>
              </a:rPr>
              <a:t>S-waves</a:t>
            </a:r>
            <a:r>
              <a:t> - secondary waves move the material in a direction that is normal to the direction of wave travel.</a:t>
            </a:r>
          </a:p>
        </p:txBody>
      </p:sp>
      <p:sp>
        <p:nvSpPr>
          <p:cNvPr id="170" name="Shape 170"/>
          <p:cNvSpPr/>
          <p:nvPr/>
        </p:nvSpPr>
        <p:spPr>
          <a:xfrm>
            <a:off x="76200" y="6553200"/>
            <a:ext cx="314561" cy="254000"/>
          </a:xfrm>
          <a:prstGeom prst="rect">
            <a:avLst/>
          </a:prstGeom>
          <a:ln w="12700"/>
          <a:extLst>
            <a:ext uri="{C572A759-6A51-4108-AA02-DFA0A04FC94B}">
              <ma14:wrappingTextBoxFlag xmlns:ma14="http://schemas.microsoft.com/office/mac/drawingml/2011/main" val="1"/>
            </a:ext>
          </a:extLst>
        </p:spPr>
        <p:txBody>
          <a:bodyPr wrap="none" lIns="38100" tIns="38100" rIns="38100" bIns="38100">
            <a:spAutoFit/>
          </a:bodyPr>
          <a:lstStyle>
            <a:lvl1pPr defTabSz="914400">
              <a:buClr>
                <a:srgbClr val="000000"/>
              </a:buClr>
              <a:defRPr sz="1000" i="1">
                <a:uFill>
                  <a:solidFill>
                    <a:srgbClr val="000000"/>
                  </a:solidFill>
                </a:uFill>
                <a:latin typeface="+mj-lt"/>
                <a:ea typeface="+mj-ea"/>
                <a:cs typeface="+mj-cs"/>
                <a:sym typeface="Times"/>
              </a:defRPr>
            </a:lvl1pPr>
          </a:lstStyle>
          <a:p>
            <a:pPr>
              <a:defRPr sz="2400" i="0"/>
            </a:pPr>
            <a:r>
              <a:rPr sz="1000" i="1"/>
              <a:t>IRIS</a:t>
            </a:r>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 name="media100-1.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6593" y="2133600"/>
            <a:ext cx="3873501" cy="2933700"/>
          </a:xfrm>
          <a:prstGeom prst="rect">
            <a:avLst/>
          </a:prstGeom>
          <a:ln w="12700"/>
        </p:spPr>
      </p:pic>
      <p:pic>
        <p:nvPicPr>
          <p:cNvPr id="173" name="media11-1.mov"/>
          <p:cNvPicPr>
            <a:picLocks/>
          </p:cNvPicPr>
          <p:nvPr>
            <a:videoFile r:link="rId4"/>
            <p:extLst>
              <p:ext uri="{DAA4B4D4-6D71-4841-9C94-3DE7FCFB9230}">
                <p14:media xmlns:p14="http://schemas.microsoft.com/office/powerpoint/2010/main" r:embed="rId3"/>
              </p:ext>
            </p:extLst>
          </p:nvPr>
        </p:nvPicPr>
        <p:blipFill>
          <a:blip r:embed="rId7">
            <a:extLst/>
          </a:blip>
          <a:stretch>
            <a:fillRect/>
          </a:stretch>
        </p:blipFill>
        <p:spPr>
          <a:xfrm>
            <a:off x="5207000" y="25400"/>
            <a:ext cx="3873500" cy="2933700"/>
          </a:xfrm>
          <a:prstGeom prst="rect">
            <a:avLst/>
          </a:prstGeom>
          <a:ln w="12700"/>
        </p:spPr>
      </p:pic>
      <p:sp>
        <p:nvSpPr>
          <p:cNvPr id="174" name="Shape 174"/>
          <p:cNvSpPr/>
          <p:nvPr/>
        </p:nvSpPr>
        <p:spPr>
          <a:xfrm>
            <a:off x="88900" y="444500"/>
            <a:ext cx="5257800" cy="1133029"/>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lvl1pPr defTabSz="914400">
              <a:spcBef>
                <a:spcPts val="1400"/>
              </a:spcBef>
              <a:buClr>
                <a:srgbClr val="000000"/>
              </a:buClr>
              <a:defRPr sz="2400">
                <a:uFill>
                  <a:solidFill>
                    <a:srgbClr val="000000"/>
                  </a:solidFill>
                </a:uFill>
                <a:latin typeface="+mn-lt"/>
                <a:ea typeface="+mn-ea"/>
                <a:cs typeface="+mn-cs"/>
                <a:sym typeface="Arial"/>
              </a:defRPr>
            </a:lvl1pPr>
          </a:lstStyle>
          <a:p>
            <a:r>
              <a:t>P-waves travel ~6 km/sec.  They are compressional waves and particle motion is in the travel direction.  </a:t>
            </a:r>
          </a:p>
        </p:txBody>
      </p:sp>
      <p:sp>
        <p:nvSpPr>
          <p:cNvPr id="175" name="Shape 175"/>
          <p:cNvSpPr/>
          <p:nvPr/>
        </p:nvSpPr>
        <p:spPr>
          <a:xfrm>
            <a:off x="4102100" y="3111500"/>
            <a:ext cx="4953000" cy="1844229"/>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lvl1pPr defTabSz="914400">
              <a:spcBef>
                <a:spcPts val="1400"/>
              </a:spcBef>
              <a:buClr>
                <a:srgbClr val="000000"/>
              </a:buClr>
              <a:defRPr sz="2400">
                <a:uFill>
                  <a:solidFill>
                    <a:srgbClr val="000000"/>
                  </a:solidFill>
                </a:uFill>
                <a:latin typeface="+mn-lt"/>
                <a:ea typeface="+mn-ea"/>
                <a:cs typeface="+mn-cs"/>
                <a:sym typeface="Arial"/>
              </a:defRPr>
            </a:lvl1pPr>
          </a:lstStyle>
          <a:p>
            <a:r>
              <a:t>S-waves travel in the crust ~3.6 km/sec (slower than p-waves).  They propagate through the Earth by displacing particles perpendicular to the direction of travel.  </a:t>
            </a:r>
          </a:p>
        </p:txBody>
      </p:sp>
      <p:sp>
        <p:nvSpPr>
          <p:cNvPr id="176" name="Shape 176"/>
          <p:cNvSpPr/>
          <p:nvPr/>
        </p:nvSpPr>
        <p:spPr>
          <a:xfrm>
            <a:off x="76200" y="5295900"/>
            <a:ext cx="8928100" cy="1488629"/>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lvl1pPr defTabSz="914400">
              <a:spcBef>
                <a:spcPts val="1400"/>
              </a:spcBef>
              <a:buClr>
                <a:srgbClr val="000000"/>
              </a:buClr>
              <a:defRPr sz="2400">
                <a:uFill>
                  <a:solidFill>
                    <a:srgbClr val="000000"/>
                  </a:solidFill>
                </a:uFill>
                <a:latin typeface="+mn-lt"/>
                <a:ea typeface="+mn-ea"/>
                <a:cs typeface="+mn-cs"/>
                <a:sym typeface="Arial"/>
              </a:defRPr>
            </a:lvl1pPr>
          </a:lstStyle>
          <a:p>
            <a:r>
              <a:t>P-waves travel ~1.7x faster than S-waves and arrive at a recording station first.  The time delay between the arrival of the P- and S-waves can be used to determine the distance to the earthquake. </a:t>
            </a:r>
          </a:p>
        </p:txBody>
      </p:sp>
      <p:sp>
        <p:nvSpPr>
          <p:cNvPr id="177" name="Shape 177"/>
          <p:cNvSpPr/>
          <p:nvPr/>
        </p:nvSpPr>
        <p:spPr>
          <a:xfrm>
            <a:off x="6809033" y="2667000"/>
            <a:ext cx="2156123" cy="254000"/>
          </a:xfrm>
          <a:prstGeom prst="rect">
            <a:avLst/>
          </a:prstGeom>
          <a:ln w="12700"/>
          <a:extLst>
            <a:ext uri="{C572A759-6A51-4108-AA02-DFA0A04FC94B}">
              <ma14:wrappingTextBoxFlag xmlns:ma14="http://schemas.microsoft.com/office/mac/drawingml/2011/main" val="1"/>
            </a:ext>
          </a:extLst>
        </p:spPr>
        <p:txBody>
          <a:bodyPr wrap="none" lIns="38100" tIns="38100" rIns="38100" bIns="38100">
            <a:spAutoFit/>
          </a:bodyPr>
          <a:lstStyle>
            <a:lvl1pPr defTabSz="914400">
              <a:buClr>
                <a:srgbClr val="000000"/>
              </a:buClr>
              <a:defRPr sz="1000" i="1">
                <a:uFill>
                  <a:solidFill>
                    <a:srgbClr val="000000"/>
                  </a:solidFill>
                </a:uFill>
                <a:latin typeface="+mj-lt"/>
                <a:ea typeface="+mj-ea"/>
                <a:cs typeface="+mj-cs"/>
                <a:sym typeface="Times"/>
              </a:defRPr>
            </a:lvl1pPr>
          </a:lstStyle>
          <a:p>
            <a:pPr>
              <a:defRPr sz="2400" i="0"/>
            </a:pPr>
            <a:r>
              <a:rPr sz="1000" i="1"/>
              <a:t>Wikipedia: Christophe Dang Ngoc Chan</a:t>
            </a:r>
          </a:p>
        </p:txBody>
      </p:sp>
      <p:sp>
        <p:nvSpPr>
          <p:cNvPr id="178" name="Shape 178"/>
          <p:cNvSpPr/>
          <p:nvPr/>
        </p:nvSpPr>
        <p:spPr>
          <a:xfrm>
            <a:off x="76200" y="4914900"/>
            <a:ext cx="2156123" cy="254000"/>
          </a:xfrm>
          <a:prstGeom prst="rect">
            <a:avLst/>
          </a:prstGeom>
          <a:ln w="12700"/>
          <a:extLst>
            <a:ext uri="{C572A759-6A51-4108-AA02-DFA0A04FC94B}">
              <ma14:wrappingTextBoxFlag xmlns:ma14="http://schemas.microsoft.com/office/mac/drawingml/2011/main" val="1"/>
            </a:ext>
          </a:extLst>
        </p:spPr>
        <p:txBody>
          <a:bodyPr wrap="none" lIns="38100" tIns="38100" rIns="38100" bIns="38100">
            <a:spAutoFit/>
          </a:bodyPr>
          <a:lstStyle>
            <a:lvl1pPr defTabSz="914400">
              <a:buClr>
                <a:srgbClr val="000000"/>
              </a:buClr>
              <a:defRPr sz="1000" i="1">
                <a:uFill>
                  <a:solidFill>
                    <a:srgbClr val="000000"/>
                  </a:solidFill>
                </a:uFill>
                <a:latin typeface="+mj-lt"/>
                <a:ea typeface="+mj-ea"/>
                <a:cs typeface="+mj-cs"/>
                <a:sym typeface="Times"/>
              </a:defRPr>
            </a:lvl1pPr>
          </a:lstStyle>
          <a:p>
            <a:pPr>
              <a:defRPr sz="2400" i="0"/>
            </a:pPr>
            <a:r>
              <a:rPr sz="1000" i="1"/>
              <a:t>Wikipedia: Christophe Dang Ngoc Chan</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00000" fill="hold"/>
                                        <p:tgtEl>
                                          <p:spTgt spid="173"/>
                                        </p:tgtEl>
                                      </p:cBhvr>
                                    </p:cmd>
                                  </p:childTnLst>
                                </p:cTn>
                              </p:par>
                            </p:childTnLst>
                          </p:cTn>
                        </p:par>
                        <p:par>
                          <p:cTn id="7" fill="hold">
                            <p:stCondLst>
                              <p:cond delay="7500000"/>
                            </p:stCondLst>
                            <p:childTnLst>
                              <p:par>
                                <p:cTn id="8" presetID="1" presetClass="mediacall" presetSubtype="0" fill="hold" nodeType="afterEffect">
                                  <p:stCondLst>
                                    <p:cond delay="0"/>
                                  </p:stCondLst>
                                  <p:childTnLst>
                                    <p:cmd type="call" cmd="playFrom(0.0)">
                                      <p:cBhvr>
                                        <p:cTn id="9" dur="7900000" fill="hold"/>
                                        <p:tgtEl>
                                          <p:spTgt spid="172"/>
                                        </p:tgtEl>
                                      </p:cBhvr>
                                    </p:cmd>
                                  </p:childTnLst>
                                </p:cTn>
                              </p:par>
                            </p:childTnLst>
                          </p:cTn>
                        </p:par>
                      </p:childTnLst>
                    </p:cTn>
                  </p:par>
                  <p:par>
                    <p:cTn id="10" fill="hold">
                      <p:stCondLst>
                        <p:cond delay="indefinite"/>
                      </p:stCondLst>
                      <p:childTnLst>
                        <p:par>
                          <p:cTn id="11" fill="hold">
                            <p:stCondLst>
                              <p:cond delay="0"/>
                            </p:stCondLst>
                            <p:childTnLst>
                              <p:par>
                                <p:cTn id="12" presetID="3" presetClass="mediacall" presetSubtype="0" fill="hold" nodeType="clickEffect">
                                  <p:stCondLst>
                                    <p:cond delay="0"/>
                                  </p:stCondLst>
                                  <p:childTnLst>
                                    <p:cmd type="call" cmd="stop">
                                      <p:cBhvr>
                                        <p:cTn id="13" dur="1000" fill="hold"/>
                                        <p:tgtEl>
                                          <p:spTgt spid="17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4" fill="hold" display="0">
                  <p:stCondLst>
                    <p:cond delay="indefinite"/>
                  </p:stCondLst>
                </p:cTn>
                <p:tgtEl>
                  <p:spTgt spid="173"/>
                </p:tgtEl>
              </p:cMediaNode>
            </p:video>
            <p:video>
              <p:cMediaNode vol="100000">
                <p:cTn id="15" fill="hold" display="0">
                  <p:stCondLst>
                    <p:cond delay="indefinite"/>
                  </p:stCondLst>
                </p:cTn>
                <p:tgtEl>
                  <p:spTgt spid="172"/>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6122" y="2881085"/>
            <a:ext cx="5118389"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smtClean="0">
                <a:ln>
                  <a:noFill/>
                </a:ln>
                <a:solidFill>
                  <a:srgbClr val="000000"/>
                </a:solidFill>
                <a:effectLst/>
                <a:uFillTx/>
                <a:latin typeface="Helvetica"/>
                <a:ea typeface="Helvetica"/>
                <a:cs typeface="Helvetica"/>
                <a:sym typeface="Helvetica"/>
              </a:rPr>
              <a:t>Slinky</a:t>
            </a:r>
            <a:r>
              <a:rPr kumimoji="0" lang="en-US" sz="4000" b="0" i="0" u="none" strike="noStrike" cap="none" spc="0" normalizeH="0" smtClean="0">
                <a:ln>
                  <a:noFill/>
                </a:ln>
                <a:solidFill>
                  <a:srgbClr val="000000"/>
                </a:solidFill>
                <a:effectLst/>
                <a:uFillTx/>
                <a:latin typeface="Helvetica"/>
                <a:ea typeface="Helvetica"/>
                <a:cs typeface="Helvetica"/>
                <a:sym typeface="Helvetica"/>
              </a:rPr>
              <a:t> Seismic Waves</a:t>
            </a:r>
            <a:endParaRPr kumimoji="0" lang="en-US" sz="4000" b="0" i="0" u="none" strike="noStrike" cap="none" spc="0" normalizeH="0" baseline="0">
              <a:ln>
                <a:noFill/>
              </a:ln>
              <a:solidFill>
                <a:srgbClr val="0000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123508923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p:nvPr/>
        </p:nvSpPr>
        <p:spPr>
          <a:xfrm>
            <a:off x="76200" y="63500"/>
            <a:ext cx="8928100" cy="2051844"/>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1000"/>
              </a:spcBef>
              <a:buClr>
                <a:srgbClr val="000000"/>
              </a:buClr>
              <a:defRPr sz="2400">
                <a:uFill>
                  <a:solidFill>
                    <a:srgbClr val="000000"/>
                  </a:solidFill>
                </a:uFill>
                <a:latin typeface="+mn-lt"/>
                <a:ea typeface="+mn-ea"/>
                <a:cs typeface="+mn-cs"/>
                <a:sym typeface="Arial"/>
              </a:defRPr>
            </a:pPr>
            <a:r>
              <a:rPr dirty="0"/>
              <a:t>Seismograms are records obtained from seismographs. They provide a lot of information about the earthquake and the portion of the Earth that the seismic energy has moved through.</a:t>
            </a:r>
          </a:p>
          <a:p>
            <a:pPr defTabSz="914400">
              <a:spcBef>
                <a:spcPts val="1000"/>
              </a:spcBef>
              <a:buClr>
                <a:srgbClr val="000000"/>
              </a:buClr>
              <a:defRPr sz="2400">
                <a:uFill>
                  <a:solidFill>
                    <a:srgbClr val="000000"/>
                  </a:solidFill>
                </a:uFill>
                <a:latin typeface="+mn-lt"/>
                <a:ea typeface="+mn-ea"/>
                <a:cs typeface="+mn-cs"/>
                <a:sym typeface="Arial"/>
              </a:defRPr>
            </a:pPr>
            <a:r>
              <a:rPr/>
              <a:t>Note </a:t>
            </a:r>
            <a:r>
              <a:rPr smtClean="0"/>
              <a:t>that</a:t>
            </a:r>
            <a:r>
              <a:rPr lang="en-US" smtClean="0"/>
              <a:t> in</a:t>
            </a:r>
            <a:r>
              <a:rPr smtClean="0"/>
              <a:t> </a:t>
            </a:r>
            <a:r>
              <a:t>this example, the S-wave arrives at this seismograph station ~500 seconds after the arrival of the P-wave.</a:t>
            </a:r>
          </a:p>
        </p:txBody>
      </p:sp>
      <p:sp>
        <p:nvSpPr>
          <p:cNvPr id="181" name="Shape 181"/>
          <p:cNvSpPr/>
          <p:nvPr/>
        </p:nvSpPr>
        <p:spPr>
          <a:xfrm>
            <a:off x="76200" y="2133600"/>
            <a:ext cx="2603500" cy="3622229"/>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lvl1pPr defTabSz="914400">
              <a:spcBef>
                <a:spcPts val="1000"/>
              </a:spcBef>
              <a:buClr>
                <a:srgbClr val="000000"/>
              </a:buClr>
              <a:defRPr sz="2400">
                <a:uFill>
                  <a:solidFill>
                    <a:srgbClr val="000000"/>
                  </a:solidFill>
                </a:uFill>
                <a:latin typeface="+mn-lt"/>
                <a:ea typeface="+mn-ea"/>
                <a:cs typeface="+mn-cs"/>
                <a:sym typeface="Arial"/>
              </a:defRPr>
            </a:lvl1pPr>
          </a:lstStyle>
          <a:p>
            <a:r>
              <a:t>The greater the difference between the arrival of the P- and S-waves (SP interval), the more distant the earthquake from the recording station.</a:t>
            </a:r>
          </a:p>
        </p:txBody>
      </p:sp>
      <p:pic>
        <p:nvPicPr>
          <p:cNvPr id="182" name="image45.gif"/>
          <p:cNvPicPr>
            <a:picLocks noChangeAspect="1"/>
          </p:cNvPicPr>
          <p:nvPr/>
        </p:nvPicPr>
        <p:blipFill>
          <a:blip r:embed="rId2">
            <a:extLst/>
          </a:blip>
          <a:stretch>
            <a:fillRect/>
          </a:stretch>
        </p:blipFill>
        <p:spPr>
          <a:xfrm>
            <a:off x="2895600" y="2097980"/>
            <a:ext cx="6238510" cy="4727761"/>
          </a:xfrm>
          <a:prstGeom prst="rect">
            <a:avLst/>
          </a:prstGeom>
          <a:ln w="12700"/>
        </p:spPr>
      </p:pic>
      <p:sp>
        <p:nvSpPr>
          <p:cNvPr id="183" name="Shape 183"/>
          <p:cNvSpPr/>
          <p:nvPr/>
        </p:nvSpPr>
        <p:spPr>
          <a:xfrm>
            <a:off x="3733800" y="4114800"/>
            <a:ext cx="1066800" cy="0"/>
          </a:xfrm>
          <a:prstGeom prst="line">
            <a:avLst/>
          </a:prstGeom>
          <a:ln w="38100">
            <a:solidFill>
              <a:srgbClr val="4349AA"/>
            </a:solidFill>
            <a:headEnd type="triangle"/>
            <a:tailEnd type="triangle"/>
          </a:ln>
          <a:effectLst>
            <a:outerShdw blurRad="38100" dist="23000" dir="5400000" rotWithShape="0">
              <a:srgbClr val="000000">
                <a:alpha val="35000"/>
              </a:srgbClr>
            </a:outerShdw>
          </a:effectLst>
        </p:spPr>
        <p:txBody>
          <a:bodyPr lIns="0" tIns="0" rIns="0" bIns="0"/>
          <a:lstStyle/>
          <a:p>
            <a:endParaRPr/>
          </a:p>
        </p:txBody>
      </p:sp>
      <p:sp>
        <p:nvSpPr>
          <p:cNvPr id="184" name="Shape 184"/>
          <p:cNvSpPr/>
          <p:nvPr/>
        </p:nvSpPr>
        <p:spPr>
          <a:xfrm>
            <a:off x="3581400" y="3638489"/>
            <a:ext cx="1281386" cy="381001"/>
          </a:xfrm>
          <a:prstGeom prst="rect">
            <a:avLst/>
          </a:prstGeom>
          <a:ln w="12700"/>
          <a:effectLst>
            <a:outerShdw blurRad="50800" dist="38100" dir="2700000" rotWithShape="0">
              <a:srgbClr val="000000">
                <a:alpha val="40000"/>
              </a:srgbClr>
            </a:outerShdw>
          </a:effectLst>
          <a:extLst>
            <a:ext uri="{C572A759-6A51-4108-AA02-DFA0A04FC94B}">
              <ma14:wrappingTextBoxFlag xmlns:ma14="http://schemas.microsoft.com/office/mac/drawingml/2011/main" val="1"/>
            </a:ext>
          </a:extLst>
        </p:spPr>
        <p:txBody>
          <a:bodyPr wrap="none" lIns="38100" tIns="38100" rIns="38100" bIns="38100">
            <a:spAutoFit/>
          </a:bodyPr>
          <a:lstStyle>
            <a:lvl1pPr defTabSz="914400">
              <a:buClr>
                <a:srgbClr val="4349AA"/>
              </a:buClr>
              <a:defRPr sz="2000" b="1">
                <a:solidFill>
                  <a:srgbClr val="4349AA"/>
                </a:solidFill>
                <a:uFill>
                  <a:solidFill>
                    <a:srgbClr val="4349AA"/>
                  </a:solidFill>
                </a:uFill>
                <a:latin typeface="+mj-lt"/>
                <a:ea typeface="+mj-ea"/>
                <a:cs typeface="+mj-cs"/>
                <a:sym typeface="Times"/>
              </a:defRPr>
            </a:lvl1pPr>
          </a:lstStyle>
          <a:p>
            <a:pPr>
              <a:defRPr sz="2400" b="0">
                <a:solidFill>
                  <a:srgbClr val="000000"/>
                </a:solidFill>
                <a:uFill>
                  <a:solidFill>
                    <a:srgbClr val="000000"/>
                  </a:solidFill>
                </a:uFill>
              </a:defRPr>
            </a:pPr>
            <a:r>
              <a:rPr sz="2000" b="1">
                <a:solidFill>
                  <a:srgbClr val="4349AA"/>
                </a:solidFill>
                <a:uFill>
                  <a:solidFill>
                    <a:srgbClr val="4349AA"/>
                  </a:solidFill>
                </a:uFill>
              </a:rPr>
              <a:t>SP interval</a:t>
            </a:r>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image46.png"/>
          <p:cNvPicPr>
            <a:picLocks noChangeAspect="1"/>
          </p:cNvPicPr>
          <p:nvPr/>
        </p:nvPicPr>
        <p:blipFill>
          <a:blip r:embed="rId2">
            <a:extLst/>
          </a:blip>
          <a:stretch>
            <a:fillRect/>
          </a:stretch>
        </p:blipFill>
        <p:spPr>
          <a:xfrm>
            <a:off x="4572000" y="304800"/>
            <a:ext cx="4572000" cy="5816600"/>
          </a:xfrm>
          <a:prstGeom prst="rect">
            <a:avLst/>
          </a:prstGeom>
        </p:spPr>
      </p:pic>
      <p:sp>
        <p:nvSpPr>
          <p:cNvPr id="187" name="Shape 187"/>
          <p:cNvSpPr/>
          <p:nvPr/>
        </p:nvSpPr>
        <p:spPr>
          <a:xfrm>
            <a:off x="76200" y="76200"/>
            <a:ext cx="4445000" cy="6692900"/>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800"/>
              </a:spcBef>
              <a:buClr>
                <a:srgbClr val="000000"/>
              </a:buClr>
              <a:defRPr sz="2400">
                <a:uFill>
                  <a:solidFill>
                    <a:srgbClr val="000000"/>
                  </a:solidFill>
                </a:uFill>
                <a:latin typeface="+mn-lt"/>
                <a:ea typeface="+mn-ea"/>
                <a:cs typeface="+mn-cs"/>
                <a:sym typeface="Arial"/>
              </a:defRPr>
            </a:pPr>
            <a:r>
              <a:t>This travel-time graph is used to determine the distance to the epicenter of an earthquake.  It shows the travel times for P and S waves.  In addition, it shows the time lag between the arrival of the P and S waves (S-P).  </a:t>
            </a:r>
          </a:p>
          <a:p>
            <a:pPr defTabSz="914400">
              <a:spcBef>
                <a:spcPts val="800"/>
              </a:spcBef>
              <a:buClr>
                <a:srgbClr val="000000"/>
              </a:buClr>
              <a:defRPr sz="2400">
                <a:uFill>
                  <a:solidFill>
                    <a:srgbClr val="000000"/>
                  </a:solidFill>
                </a:uFill>
                <a:latin typeface="+mn-lt"/>
                <a:ea typeface="+mn-ea"/>
                <a:cs typeface="+mn-cs"/>
                <a:sym typeface="Arial"/>
              </a:defRPr>
            </a:pPr>
            <a:r>
              <a:t>In the previous seismogram, the difference in arrival time between the P and S waves was ~36 seconds.  That would correspond to a distance from the recording station of ~340 km.  </a:t>
            </a:r>
          </a:p>
          <a:p>
            <a:pPr defTabSz="914400">
              <a:spcBef>
                <a:spcPts val="800"/>
              </a:spcBef>
              <a:buClr>
                <a:srgbClr val="000000"/>
              </a:buClr>
              <a:defRPr sz="2400">
                <a:uFill>
                  <a:solidFill>
                    <a:srgbClr val="000000"/>
                  </a:solidFill>
                </a:uFill>
                <a:latin typeface="+mn-lt"/>
                <a:ea typeface="+mn-ea"/>
                <a:cs typeface="+mn-cs"/>
                <a:sym typeface="Arial"/>
              </a:defRPr>
            </a:pPr>
            <a:r>
              <a:t>This type of analysis can be done for a single earthquake from a large number of seismic recording stations. </a:t>
            </a:r>
          </a:p>
        </p:txBody>
      </p:sp>
      <p:sp>
        <p:nvSpPr>
          <p:cNvPr id="188" name="Shape 188"/>
          <p:cNvSpPr/>
          <p:nvPr/>
        </p:nvSpPr>
        <p:spPr>
          <a:xfrm>
            <a:off x="7391400" y="6172200"/>
            <a:ext cx="1568128" cy="254000"/>
          </a:xfrm>
          <a:prstGeom prst="rect">
            <a:avLst/>
          </a:prstGeom>
          <a:ln w="12700"/>
          <a:extLst>
            <a:ext uri="{C572A759-6A51-4108-AA02-DFA0A04FC94B}">
              <ma14:wrappingTextBoxFlag xmlns:ma14="http://schemas.microsoft.com/office/mac/drawingml/2011/main" val="1"/>
            </a:ext>
          </a:extLst>
        </p:spPr>
        <p:txBody>
          <a:bodyPr wrap="none" lIns="38100" tIns="38100" rIns="38100" bIns="38100">
            <a:spAutoFit/>
          </a:bodyPr>
          <a:lstStyle>
            <a:lvl1pPr defTabSz="914400">
              <a:buClr>
                <a:srgbClr val="000000"/>
              </a:buClr>
              <a:defRPr sz="1000" i="1">
                <a:uFill>
                  <a:solidFill>
                    <a:srgbClr val="000000"/>
                  </a:solidFill>
                </a:uFill>
                <a:latin typeface="+mj-lt"/>
                <a:ea typeface="+mj-ea"/>
                <a:cs typeface="+mj-cs"/>
                <a:sym typeface="Times"/>
              </a:defRPr>
            </a:lvl1pPr>
          </a:lstStyle>
          <a:p>
            <a:pPr>
              <a:defRPr sz="2400" i="0"/>
            </a:pPr>
            <a:r>
              <a:rPr sz="1000" i="1"/>
              <a:t>Virtual Earthquake (CSULA)</a:t>
            </a:r>
          </a:p>
        </p:txBody>
      </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image47.png"/>
          <p:cNvPicPr>
            <a:picLocks noChangeAspect="1"/>
          </p:cNvPicPr>
          <p:nvPr/>
        </p:nvPicPr>
        <p:blipFill>
          <a:blip r:embed="rId2">
            <a:extLst/>
          </a:blip>
          <a:stretch>
            <a:fillRect/>
          </a:stretch>
        </p:blipFill>
        <p:spPr>
          <a:xfrm>
            <a:off x="4483100" y="0"/>
            <a:ext cx="4635501" cy="5423535"/>
          </a:xfrm>
          <a:prstGeom prst="rect">
            <a:avLst/>
          </a:prstGeom>
        </p:spPr>
      </p:pic>
      <p:sp>
        <p:nvSpPr>
          <p:cNvPr id="191" name="Shape 191"/>
          <p:cNvSpPr/>
          <p:nvPr/>
        </p:nvSpPr>
        <p:spPr>
          <a:xfrm>
            <a:off x="76200" y="76200"/>
            <a:ext cx="4330700" cy="6337300"/>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800"/>
              </a:spcBef>
              <a:buClr>
                <a:srgbClr val="000000"/>
              </a:buClr>
              <a:defRPr sz="2400">
                <a:uFill>
                  <a:solidFill>
                    <a:srgbClr val="000000"/>
                  </a:solidFill>
                </a:uFill>
                <a:latin typeface="+mn-lt"/>
                <a:ea typeface="+mn-ea"/>
                <a:cs typeface="+mn-cs"/>
                <a:sym typeface="Arial"/>
              </a:defRPr>
            </a:pPr>
            <a:r>
              <a:t>The distances to the epicenter of the Loma Prieta earthquake from three different stations were determined from seismograms from Eureka, CA, Elko and Las Vegas, NV.  </a:t>
            </a:r>
          </a:p>
          <a:p>
            <a:pPr defTabSz="914400">
              <a:spcBef>
                <a:spcPts val="800"/>
              </a:spcBef>
              <a:buClr>
                <a:srgbClr val="000000"/>
              </a:buClr>
              <a:defRPr sz="2400">
                <a:uFill>
                  <a:solidFill>
                    <a:srgbClr val="000000"/>
                  </a:solidFill>
                </a:uFill>
                <a:latin typeface="+mn-lt"/>
                <a:ea typeface="+mn-ea"/>
                <a:cs typeface="+mn-cs"/>
                <a:sym typeface="Arial"/>
              </a:defRPr>
            </a:pPr>
            <a:r>
              <a:t>On the map, we may draw circles around each seismograph station that represent the distance to the epicenter.  </a:t>
            </a:r>
          </a:p>
          <a:p>
            <a:pPr defTabSz="914400">
              <a:spcBef>
                <a:spcPts val="800"/>
              </a:spcBef>
              <a:buClr>
                <a:srgbClr val="000000"/>
              </a:buClr>
              <a:defRPr sz="2400">
                <a:uFill>
                  <a:solidFill>
                    <a:srgbClr val="000000"/>
                  </a:solidFill>
                </a:uFill>
                <a:latin typeface="+mn-lt"/>
                <a:ea typeface="+mn-ea"/>
                <a:cs typeface="+mn-cs"/>
                <a:sym typeface="Arial"/>
              </a:defRPr>
            </a:pPr>
            <a:r>
              <a:t>The epicenter is at the intersection of the three circles - it requires at least three distant seismic recording stations to "triangulate" the location of the epicenter. </a:t>
            </a:r>
          </a:p>
        </p:txBody>
      </p:sp>
      <p:sp>
        <p:nvSpPr>
          <p:cNvPr id="192" name="Shape 192"/>
          <p:cNvSpPr/>
          <p:nvPr/>
        </p:nvSpPr>
        <p:spPr>
          <a:xfrm>
            <a:off x="7493000" y="5435600"/>
            <a:ext cx="1568128" cy="254000"/>
          </a:xfrm>
          <a:prstGeom prst="rect">
            <a:avLst/>
          </a:prstGeom>
          <a:ln w="12700"/>
          <a:extLst>
            <a:ext uri="{C572A759-6A51-4108-AA02-DFA0A04FC94B}">
              <ma14:wrappingTextBoxFlag xmlns:ma14="http://schemas.microsoft.com/office/mac/drawingml/2011/main" val="1"/>
            </a:ext>
          </a:extLst>
        </p:spPr>
        <p:txBody>
          <a:bodyPr wrap="none" lIns="38100" tIns="38100" rIns="38100" bIns="38100">
            <a:spAutoFit/>
          </a:bodyPr>
          <a:lstStyle>
            <a:lvl1pPr defTabSz="914400">
              <a:buClr>
                <a:srgbClr val="000000"/>
              </a:buClr>
              <a:defRPr sz="1000" i="1">
                <a:uFill>
                  <a:solidFill>
                    <a:srgbClr val="000000"/>
                  </a:solidFill>
                </a:uFill>
                <a:latin typeface="+mj-lt"/>
                <a:ea typeface="+mj-ea"/>
                <a:cs typeface="+mj-cs"/>
                <a:sym typeface="Times"/>
              </a:defRPr>
            </a:lvl1pPr>
          </a:lstStyle>
          <a:p>
            <a:pPr>
              <a:defRPr sz="2400" i="0"/>
            </a:pPr>
            <a:r>
              <a:rPr sz="1000" i="1"/>
              <a:t>Virtual Earthquake (CSULA)</a:t>
            </a: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p:nvPr/>
        </p:nvSpPr>
        <p:spPr>
          <a:xfrm>
            <a:off x="76200" y="76200"/>
            <a:ext cx="3746500" cy="6578789"/>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700"/>
              </a:spcBef>
              <a:buClr>
                <a:srgbClr val="000000"/>
              </a:buClr>
              <a:defRPr sz="2400">
                <a:uFill>
                  <a:solidFill>
                    <a:srgbClr val="000000"/>
                  </a:solidFill>
                </a:uFill>
                <a:latin typeface="+mn-lt"/>
                <a:ea typeface="+mn-ea"/>
                <a:cs typeface="+mn-cs"/>
                <a:sym typeface="Arial"/>
              </a:defRPr>
            </a:pPr>
            <a:r>
              <a:rPr b="1"/>
              <a:t>I. Faults</a:t>
            </a:r>
          </a:p>
          <a:p>
            <a:pPr defTabSz="914400">
              <a:spcBef>
                <a:spcPts val="700"/>
              </a:spcBef>
              <a:buClr>
                <a:srgbClr val="FF2600"/>
              </a:buClr>
              <a:defRPr sz="2400">
                <a:uFill>
                  <a:solidFill>
                    <a:srgbClr val="000000"/>
                  </a:solidFill>
                </a:uFill>
                <a:latin typeface="+mn-lt"/>
                <a:ea typeface="+mn-ea"/>
                <a:cs typeface="+mn-cs"/>
                <a:sym typeface="Arial"/>
              </a:defRPr>
            </a:pPr>
            <a:r>
              <a:rPr i="1">
                <a:solidFill>
                  <a:srgbClr val="FF2600"/>
                </a:solidFill>
                <a:uFill>
                  <a:solidFill>
                    <a:srgbClr val="FF2600"/>
                  </a:solidFill>
                </a:uFill>
              </a:rPr>
              <a:t>Hanging wall</a:t>
            </a:r>
            <a:r>
              <a:t> — rock surface immediately above the fault surface.</a:t>
            </a:r>
          </a:p>
          <a:p>
            <a:pPr defTabSz="914400">
              <a:spcBef>
                <a:spcPts val="700"/>
              </a:spcBef>
              <a:buClr>
                <a:srgbClr val="FF2600"/>
              </a:buClr>
              <a:defRPr sz="2400">
                <a:uFill>
                  <a:solidFill>
                    <a:srgbClr val="000000"/>
                  </a:solidFill>
                </a:uFill>
                <a:latin typeface="+mn-lt"/>
                <a:ea typeface="+mn-ea"/>
                <a:cs typeface="+mn-cs"/>
                <a:sym typeface="Arial"/>
              </a:defRPr>
            </a:pPr>
            <a:r>
              <a:rPr i="1">
                <a:solidFill>
                  <a:srgbClr val="FF2600"/>
                </a:solidFill>
                <a:uFill>
                  <a:solidFill>
                    <a:srgbClr val="FF2600"/>
                  </a:solidFill>
                </a:uFill>
              </a:rPr>
              <a:t>Footwall</a:t>
            </a:r>
            <a:r>
              <a:t> — rock surface immediately below the fault surface.</a:t>
            </a:r>
          </a:p>
          <a:p>
            <a:pPr defTabSz="914400">
              <a:spcBef>
                <a:spcPts val="700"/>
              </a:spcBef>
              <a:buClr>
                <a:srgbClr val="000000"/>
              </a:buClr>
              <a:defRPr sz="2400">
                <a:uFill>
                  <a:solidFill>
                    <a:srgbClr val="000000"/>
                  </a:solidFill>
                </a:uFill>
                <a:latin typeface="+mn-lt"/>
                <a:ea typeface="+mn-ea"/>
                <a:cs typeface="+mn-cs"/>
                <a:sym typeface="Arial"/>
              </a:defRPr>
            </a:pPr>
            <a:r>
              <a:t>There are several types of faults depending upon the geometry of the fault:</a:t>
            </a:r>
          </a:p>
          <a:p>
            <a:pPr defTabSz="914400">
              <a:spcBef>
                <a:spcPts val="700"/>
              </a:spcBef>
              <a:buClr>
                <a:srgbClr val="000000"/>
              </a:buClr>
              <a:defRPr sz="2400">
                <a:uFill>
                  <a:solidFill>
                    <a:srgbClr val="000000"/>
                  </a:solidFill>
                </a:uFill>
                <a:latin typeface="+mn-lt"/>
                <a:ea typeface="+mn-ea"/>
                <a:cs typeface="+mn-cs"/>
                <a:sym typeface="Arial"/>
              </a:defRPr>
            </a:pPr>
            <a:r>
              <a:t>1. Dip-slip faults</a:t>
            </a:r>
          </a:p>
          <a:p>
            <a:pPr marL="457200" lvl="1" indent="0" defTabSz="914400">
              <a:spcBef>
                <a:spcPts val="700"/>
              </a:spcBef>
              <a:buClr>
                <a:srgbClr val="000000"/>
              </a:buClr>
              <a:buSzPct val="100000"/>
              <a:buChar char="•"/>
              <a:defRPr sz="2400">
                <a:uFill>
                  <a:solidFill>
                    <a:srgbClr val="000000"/>
                  </a:solidFill>
                </a:uFill>
                <a:latin typeface="+mn-lt"/>
                <a:ea typeface="+mn-ea"/>
                <a:cs typeface="+mn-cs"/>
                <a:sym typeface="Arial"/>
              </a:defRPr>
            </a:pPr>
            <a:r>
              <a:t>normal</a:t>
            </a:r>
          </a:p>
          <a:p>
            <a:pPr marL="457200" lvl="1" indent="0" defTabSz="914400">
              <a:spcBef>
                <a:spcPts val="700"/>
              </a:spcBef>
              <a:buClr>
                <a:srgbClr val="000000"/>
              </a:buClr>
              <a:buSzPct val="100000"/>
              <a:buChar char="•"/>
              <a:defRPr sz="2400">
                <a:uFill>
                  <a:solidFill>
                    <a:srgbClr val="000000"/>
                  </a:solidFill>
                </a:uFill>
                <a:latin typeface="+mn-lt"/>
                <a:ea typeface="+mn-ea"/>
                <a:cs typeface="+mn-cs"/>
                <a:sym typeface="Arial"/>
              </a:defRPr>
            </a:pPr>
            <a:r>
              <a:t>reverse</a:t>
            </a:r>
          </a:p>
          <a:p>
            <a:pPr marL="457200" lvl="1" indent="0" defTabSz="914400">
              <a:spcBef>
                <a:spcPts val="700"/>
              </a:spcBef>
              <a:buClr>
                <a:srgbClr val="000000"/>
              </a:buClr>
              <a:buSzPct val="100000"/>
              <a:buChar char="•"/>
              <a:defRPr sz="2400">
                <a:uFill>
                  <a:solidFill>
                    <a:srgbClr val="000000"/>
                  </a:solidFill>
                </a:uFill>
                <a:latin typeface="+mn-lt"/>
                <a:ea typeface="+mn-ea"/>
                <a:cs typeface="+mn-cs"/>
                <a:sym typeface="Arial"/>
              </a:defRPr>
            </a:pPr>
            <a:r>
              <a:t>thrust</a:t>
            </a:r>
          </a:p>
          <a:p>
            <a:pPr defTabSz="914400">
              <a:spcBef>
                <a:spcPts val="700"/>
              </a:spcBef>
              <a:buClr>
                <a:srgbClr val="000000"/>
              </a:buClr>
              <a:defRPr sz="2400">
                <a:uFill>
                  <a:solidFill>
                    <a:srgbClr val="000000"/>
                  </a:solidFill>
                </a:uFill>
                <a:latin typeface="+mn-lt"/>
                <a:ea typeface="+mn-ea"/>
                <a:cs typeface="+mn-cs"/>
                <a:sym typeface="Arial"/>
              </a:defRPr>
            </a:pPr>
            <a:r>
              <a:t>2. Strike-slip faults</a:t>
            </a:r>
          </a:p>
          <a:p>
            <a:pPr defTabSz="914400">
              <a:spcBef>
                <a:spcPts val="700"/>
              </a:spcBef>
              <a:buClr>
                <a:srgbClr val="000000"/>
              </a:buClr>
              <a:defRPr sz="2400">
                <a:uFill>
                  <a:solidFill>
                    <a:srgbClr val="000000"/>
                  </a:solidFill>
                </a:uFill>
                <a:latin typeface="+mn-lt"/>
                <a:ea typeface="+mn-ea"/>
                <a:cs typeface="+mn-cs"/>
                <a:sym typeface="Arial"/>
              </a:defRPr>
            </a:pPr>
            <a:r>
              <a:t>3. Oblique slip faults</a:t>
            </a:r>
          </a:p>
        </p:txBody>
      </p:sp>
      <p:sp>
        <p:nvSpPr>
          <p:cNvPr id="55" name="Shape 55"/>
          <p:cNvSpPr/>
          <p:nvPr/>
        </p:nvSpPr>
        <p:spPr>
          <a:xfrm>
            <a:off x="4038600" y="3581400"/>
            <a:ext cx="4965700" cy="2404691"/>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lvl1pPr defTabSz="914400">
              <a:buClr>
                <a:srgbClr val="000000"/>
              </a:buClr>
              <a:defRPr sz="2000">
                <a:uFill>
                  <a:solidFill>
                    <a:srgbClr val="000000"/>
                  </a:solidFill>
                </a:uFill>
                <a:latin typeface="+mn-lt"/>
                <a:ea typeface="+mn-ea"/>
                <a:cs typeface="+mn-cs"/>
                <a:sym typeface="Arial"/>
              </a:defRPr>
            </a:lvl1pPr>
          </a:lstStyle>
          <a:p>
            <a:r>
              <a:t>Detailed view of a normal fault. White strip running from upper left to lower right corner of picture is material dragged along fault plane. The well-bedded clay and silt in the lower left part of the picture have been abruptly truncated by the fault. Right side of picture has moved to the right and downward. Shovel provides scale.</a:t>
            </a:r>
          </a:p>
        </p:txBody>
      </p:sp>
      <p:pic>
        <p:nvPicPr>
          <p:cNvPr id="56" name="image9.tiff"/>
          <p:cNvPicPr>
            <a:picLocks noChangeAspect="1"/>
          </p:cNvPicPr>
          <p:nvPr/>
        </p:nvPicPr>
        <p:blipFill>
          <a:blip r:embed="rId2">
            <a:extLst/>
          </a:blip>
          <a:stretch>
            <a:fillRect/>
          </a:stretch>
        </p:blipFill>
        <p:spPr>
          <a:xfrm>
            <a:off x="3924300" y="0"/>
            <a:ext cx="5219701" cy="3530600"/>
          </a:xfrm>
          <a:prstGeom prst="rect">
            <a:avLst/>
          </a:prstGeom>
        </p:spPr>
      </p:pic>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image48.png"/>
          <p:cNvPicPr>
            <a:picLocks noChangeAspect="1"/>
          </p:cNvPicPr>
          <p:nvPr/>
        </p:nvPicPr>
        <p:blipFill>
          <a:blip r:embed="rId2">
            <a:extLst/>
          </a:blip>
          <a:stretch>
            <a:fillRect/>
          </a:stretch>
        </p:blipFill>
        <p:spPr>
          <a:xfrm>
            <a:off x="0" y="2819000"/>
            <a:ext cx="6007101" cy="4039001"/>
          </a:xfrm>
          <a:prstGeom prst="rect">
            <a:avLst/>
          </a:prstGeom>
          <a:ln w="12700"/>
        </p:spPr>
      </p:pic>
      <p:sp>
        <p:nvSpPr>
          <p:cNvPr id="195" name="Shape 195"/>
          <p:cNvSpPr/>
          <p:nvPr/>
        </p:nvSpPr>
        <p:spPr>
          <a:xfrm>
            <a:off x="76200" y="76200"/>
            <a:ext cx="8928100" cy="2707829"/>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600"/>
              </a:spcBef>
              <a:buClr>
                <a:srgbClr val="000000"/>
              </a:buClr>
              <a:defRPr sz="2400">
                <a:uFill>
                  <a:solidFill>
                    <a:srgbClr val="000000"/>
                  </a:solidFill>
                </a:uFill>
                <a:latin typeface="+mn-lt"/>
                <a:ea typeface="+mn-ea"/>
                <a:cs typeface="+mn-cs"/>
                <a:sym typeface="Arial"/>
              </a:defRPr>
            </a:pPr>
            <a:r>
              <a:rPr b="1"/>
              <a:t>IV. Earthquakes and Plate Tectonics</a:t>
            </a:r>
          </a:p>
          <a:p>
            <a:pPr defTabSz="914400">
              <a:spcBef>
                <a:spcPts val="600"/>
              </a:spcBef>
              <a:buClr>
                <a:srgbClr val="000000"/>
              </a:buClr>
              <a:defRPr sz="2400">
                <a:uFill>
                  <a:solidFill>
                    <a:srgbClr val="000000"/>
                  </a:solidFill>
                </a:uFill>
                <a:latin typeface="+mn-lt"/>
                <a:ea typeface="+mn-ea"/>
                <a:cs typeface="+mn-cs"/>
                <a:sym typeface="Arial"/>
              </a:defRPr>
            </a:pPr>
            <a:r>
              <a:t>This plot shows the epicenters of large earthquakes from 1977-92 with magnitude &gt;5.5.  Most occur along narrow belts that are coincident with plate boundaries.</a:t>
            </a:r>
          </a:p>
          <a:p>
            <a:pPr defTabSz="914400">
              <a:spcBef>
                <a:spcPts val="600"/>
              </a:spcBef>
              <a:buClr>
                <a:srgbClr val="000000"/>
              </a:buClr>
              <a:defRPr sz="2400">
                <a:uFill>
                  <a:solidFill>
                    <a:srgbClr val="000000"/>
                  </a:solidFill>
                </a:uFill>
                <a:latin typeface="+mn-lt"/>
                <a:ea typeface="+mn-ea"/>
                <a:cs typeface="+mn-cs"/>
                <a:sym typeface="Arial"/>
              </a:defRPr>
            </a:pPr>
            <a:r>
              <a:t>Note that most earthquakes occur around the edge of the Pacific Ocean. Included in this zone of earthquakes are numerous volcano chains.</a:t>
            </a:r>
          </a:p>
        </p:txBody>
      </p:sp>
      <p:sp>
        <p:nvSpPr>
          <p:cNvPr id="196" name="Shape 196"/>
          <p:cNvSpPr/>
          <p:nvPr/>
        </p:nvSpPr>
        <p:spPr>
          <a:xfrm>
            <a:off x="6477000" y="3641725"/>
            <a:ext cx="2527300" cy="2277691"/>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1200"/>
              </a:spcBef>
              <a:buClr>
                <a:srgbClr val="000000"/>
              </a:buClr>
              <a:defRPr sz="2400">
                <a:uFill>
                  <a:solidFill>
                    <a:srgbClr val="000000"/>
                  </a:solidFill>
                </a:uFill>
                <a:latin typeface="+mn-lt"/>
                <a:ea typeface="+mn-ea"/>
                <a:cs typeface="+mn-cs"/>
                <a:sym typeface="Arial"/>
              </a:defRPr>
            </a:pPr>
            <a:r>
              <a:rPr sz="2000"/>
              <a:t>The earthquakes are color-coded for depth:</a:t>
            </a:r>
          </a:p>
          <a:p>
            <a:pPr defTabSz="914400">
              <a:spcBef>
                <a:spcPts val="1200"/>
              </a:spcBef>
              <a:buClr>
                <a:srgbClr val="000000"/>
              </a:buClr>
              <a:defRPr sz="2400">
                <a:uFill>
                  <a:solidFill>
                    <a:srgbClr val="000000"/>
                  </a:solidFill>
                </a:uFill>
                <a:latin typeface="+mn-lt"/>
                <a:ea typeface="+mn-ea"/>
                <a:cs typeface="+mn-cs"/>
                <a:sym typeface="Arial"/>
              </a:defRPr>
            </a:pPr>
            <a:r>
              <a:rPr sz="2000"/>
              <a:t>black = shallow</a:t>
            </a:r>
          </a:p>
          <a:p>
            <a:pPr defTabSz="914400">
              <a:spcBef>
                <a:spcPts val="1200"/>
              </a:spcBef>
              <a:buClr>
                <a:srgbClr val="000000"/>
              </a:buClr>
              <a:defRPr sz="2400">
                <a:uFill>
                  <a:solidFill>
                    <a:srgbClr val="000000"/>
                  </a:solidFill>
                </a:uFill>
                <a:latin typeface="+mn-lt"/>
                <a:ea typeface="+mn-ea"/>
                <a:cs typeface="+mn-cs"/>
                <a:sym typeface="Arial"/>
              </a:defRPr>
            </a:pPr>
            <a:r>
              <a:rPr sz="2000"/>
              <a:t>green = intermediate</a:t>
            </a:r>
          </a:p>
          <a:p>
            <a:pPr defTabSz="914400">
              <a:spcBef>
                <a:spcPts val="1200"/>
              </a:spcBef>
              <a:buClr>
                <a:srgbClr val="000000"/>
              </a:buClr>
              <a:defRPr sz="2400">
                <a:uFill>
                  <a:solidFill>
                    <a:srgbClr val="000000"/>
                  </a:solidFill>
                </a:uFill>
                <a:latin typeface="+mn-lt"/>
                <a:ea typeface="+mn-ea"/>
                <a:cs typeface="+mn-cs"/>
                <a:sym typeface="Arial"/>
              </a:defRPr>
            </a:pPr>
            <a:r>
              <a:rPr sz="2000"/>
              <a:t>red = deep</a:t>
            </a:r>
          </a:p>
        </p:txBody>
      </p:sp>
      <p:sp>
        <p:nvSpPr>
          <p:cNvPr id="197" name="Shape 197"/>
          <p:cNvSpPr/>
          <p:nvPr/>
        </p:nvSpPr>
        <p:spPr>
          <a:xfrm>
            <a:off x="6476999" y="6603895"/>
            <a:ext cx="1062485" cy="254001"/>
          </a:xfrm>
          <a:prstGeom prst="rect">
            <a:avLst/>
          </a:prstGeom>
          <a:ln w="12700"/>
          <a:extLst>
            <a:ext uri="{C572A759-6A51-4108-AA02-DFA0A04FC94B}">
              <ma14:wrappingTextBoxFlag xmlns:ma14="http://schemas.microsoft.com/office/mac/drawingml/2011/main" val="1"/>
            </a:ext>
          </a:extLst>
        </p:spPr>
        <p:txBody>
          <a:bodyPr wrap="none" lIns="38100" tIns="38100" rIns="38100" bIns="38100">
            <a:spAutoFit/>
          </a:bodyPr>
          <a:lstStyle>
            <a:lvl1pPr defTabSz="914400">
              <a:buClr>
                <a:srgbClr val="000000"/>
              </a:buClr>
              <a:defRPr sz="1000" i="1">
                <a:uFill>
                  <a:solidFill>
                    <a:srgbClr val="000000"/>
                  </a:solidFill>
                </a:uFill>
                <a:latin typeface="+mj-lt"/>
                <a:ea typeface="+mj-ea"/>
                <a:cs typeface="+mj-cs"/>
                <a:sym typeface="Times"/>
              </a:defRPr>
            </a:lvl1pPr>
          </a:lstStyle>
          <a:p>
            <a:pPr>
              <a:defRPr sz="2400" i="0"/>
            </a:pPr>
            <a:r>
              <a:rPr sz="1000" i="1"/>
              <a:t>Lamont-Dougherty</a:t>
            </a: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p:nvPr/>
        </p:nvSpPr>
        <p:spPr>
          <a:xfrm>
            <a:off x="88900" y="101600"/>
            <a:ext cx="5422900" cy="2555429"/>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lvl1pPr defTabSz="914400">
              <a:spcBef>
                <a:spcPts val="1400"/>
              </a:spcBef>
              <a:buClr>
                <a:srgbClr val="000000"/>
              </a:buClr>
              <a:defRPr sz="2400">
                <a:uFill>
                  <a:solidFill>
                    <a:srgbClr val="000000"/>
                  </a:solidFill>
                </a:uFill>
                <a:latin typeface="+mn-lt"/>
                <a:ea typeface="+mn-ea"/>
                <a:cs typeface="+mn-cs"/>
                <a:sym typeface="Arial"/>
              </a:defRPr>
            </a:lvl1pPr>
          </a:lstStyle>
          <a:p>
            <a:r>
              <a:t>The theory of plate tectonics states that the crust of the Earth is composed of a strong rigid layer that is broken into 7 major (and many smaller) plates.  Earthquakes occur along these plate boundaries where they move relative to one another.  </a:t>
            </a:r>
          </a:p>
        </p:txBody>
      </p:sp>
      <p:pic>
        <p:nvPicPr>
          <p:cNvPr id="200" name="image49.png"/>
          <p:cNvPicPr>
            <a:picLocks noChangeAspect="1"/>
          </p:cNvPicPr>
          <p:nvPr/>
        </p:nvPicPr>
        <p:blipFill>
          <a:blip r:embed="rId4">
            <a:extLst/>
          </a:blip>
          <a:stretch>
            <a:fillRect/>
          </a:stretch>
        </p:blipFill>
        <p:spPr>
          <a:xfrm>
            <a:off x="2425700" y="3142308"/>
            <a:ext cx="6718301" cy="3715693"/>
          </a:xfrm>
          <a:prstGeom prst="rect">
            <a:avLst/>
          </a:prstGeom>
          <a:ln w="12700"/>
        </p:spPr>
      </p:pic>
      <p:sp>
        <p:nvSpPr>
          <p:cNvPr id="201" name="Shape 201"/>
          <p:cNvSpPr/>
          <p:nvPr/>
        </p:nvSpPr>
        <p:spPr>
          <a:xfrm>
            <a:off x="76200" y="3124200"/>
            <a:ext cx="2019300" cy="1498789"/>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1400"/>
              </a:spcBef>
              <a:buClr>
                <a:srgbClr val="000000"/>
              </a:buClr>
              <a:defRPr sz="2400">
                <a:uFill>
                  <a:solidFill>
                    <a:srgbClr val="000000"/>
                  </a:solidFill>
                </a:uFill>
                <a:latin typeface="+mn-lt"/>
                <a:ea typeface="+mn-ea"/>
                <a:cs typeface="+mn-cs"/>
                <a:sym typeface="Arial"/>
              </a:defRPr>
            </a:pPr>
            <a:r>
              <a:t>1. divergent</a:t>
            </a:r>
          </a:p>
          <a:p>
            <a:pPr defTabSz="914400">
              <a:spcBef>
                <a:spcPts val="1400"/>
              </a:spcBef>
              <a:buClr>
                <a:srgbClr val="000000"/>
              </a:buClr>
              <a:defRPr sz="2400">
                <a:uFill>
                  <a:solidFill>
                    <a:srgbClr val="000000"/>
                  </a:solidFill>
                </a:uFill>
                <a:latin typeface="+mn-lt"/>
                <a:ea typeface="+mn-ea"/>
                <a:cs typeface="+mn-cs"/>
                <a:sym typeface="Arial"/>
              </a:defRPr>
            </a:pPr>
            <a:r>
              <a:t>2. convergent</a:t>
            </a:r>
          </a:p>
          <a:p>
            <a:pPr defTabSz="914400">
              <a:spcBef>
                <a:spcPts val="1400"/>
              </a:spcBef>
              <a:buClr>
                <a:srgbClr val="000000"/>
              </a:buClr>
              <a:defRPr sz="2400">
                <a:uFill>
                  <a:solidFill>
                    <a:srgbClr val="000000"/>
                  </a:solidFill>
                </a:uFill>
                <a:latin typeface="+mn-lt"/>
                <a:ea typeface="+mn-ea"/>
                <a:cs typeface="+mn-cs"/>
                <a:sym typeface="Arial"/>
              </a:defRPr>
            </a:pPr>
            <a:r>
              <a:t>3.  transform</a:t>
            </a:r>
          </a:p>
        </p:txBody>
      </p:sp>
      <p:sp>
        <p:nvSpPr>
          <p:cNvPr id="202" name="Shape 202"/>
          <p:cNvSpPr/>
          <p:nvPr/>
        </p:nvSpPr>
        <p:spPr>
          <a:xfrm>
            <a:off x="63500" y="2628900"/>
            <a:ext cx="6798370" cy="421829"/>
          </a:xfrm>
          <a:prstGeom prst="rect">
            <a:avLst/>
          </a:prstGeom>
          <a:extLst>
            <a:ext uri="{C572A759-6A51-4108-AA02-DFA0A04FC94B}">
              <ma14:wrappingTextBoxFlag xmlns:ma14="http://schemas.microsoft.com/office/mac/drawingml/2011/main" val="1"/>
            </a:ext>
          </a:extLst>
        </p:spPr>
        <p:txBody>
          <a:bodyPr wrap="none" lIns="38100" tIns="38100" rIns="38100" bIns="38100">
            <a:spAutoFit/>
          </a:bodyPr>
          <a:lstStyle>
            <a:lvl1pPr defTabSz="914400">
              <a:buClr>
                <a:srgbClr val="000000"/>
              </a:buClr>
              <a:defRPr sz="2400">
                <a:uFill>
                  <a:solidFill>
                    <a:srgbClr val="000000"/>
                  </a:solidFill>
                </a:uFill>
                <a:latin typeface="+mn-lt"/>
                <a:ea typeface="+mn-ea"/>
                <a:cs typeface="+mn-cs"/>
                <a:sym typeface="Arial"/>
              </a:defRPr>
            </a:lvl1pPr>
          </a:lstStyle>
          <a:p>
            <a:r>
              <a:t>There are three distinct types of plate boundaries:</a:t>
            </a:r>
          </a:p>
        </p:txBody>
      </p:sp>
      <p:sp>
        <p:nvSpPr>
          <p:cNvPr id="203" name="Shape 203"/>
          <p:cNvSpPr/>
          <p:nvPr/>
        </p:nvSpPr>
        <p:spPr>
          <a:xfrm>
            <a:off x="2185294" y="6599079"/>
            <a:ext cx="399332" cy="254001"/>
          </a:xfrm>
          <a:prstGeom prst="rect">
            <a:avLst/>
          </a:prstGeom>
          <a:ln w="12700"/>
          <a:extLst>
            <a:ext uri="{C572A759-6A51-4108-AA02-DFA0A04FC94B}">
              <ma14:wrappingTextBoxFlag xmlns:ma14="http://schemas.microsoft.com/office/mac/drawingml/2011/main" val="1"/>
            </a:ext>
          </a:extLst>
        </p:spPr>
        <p:txBody>
          <a:bodyPr wrap="none" lIns="38100" tIns="38100" rIns="38100" bIns="38100">
            <a:spAutoFit/>
          </a:bodyPr>
          <a:lstStyle>
            <a:lvl1pPr defTabSz="914400">
              <a:buClr>
                <a:srgbClr val="000000"/>
              </a:buClr>
              <a:defRPr sz="1000" i="1">
                <a:uFill>
                  <a:solidFill>
                    <a:srgbClr val="000000"/>
                  </a:solidFill>
                </a:uFill>
                <a:latin typeface="+mj-lt"/>
                <a:ea typeface="+mj-ea"/>
                <a:cs typeface="+mj-cs"/>
                <a:sym typeface="Times"/>
              </a:defRPr>
            </a:lvl1pPr>
          </a:lstStyle>
          <a:p>
            <a:pPr>
              <a:defRPr sz="2400" i="0"/>
            </a:pPr>
            <a:r>
              <a:rPr sz="1000" i="1"/>
              <a:t>USGS</a:t>
            </a:r>
          </a:p>
        </p:txBody>
      </p:sp>
      <p:pic>
        <p:nvPicPr>
          <p:cNvPr id="204" name="media12-1.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5581284" y="0"/>
            <a:ext cx="3562716" cy="1905000"/>
          </a:xfrm>
          <a:prstGeom prst="rect">
            <a:avLst/>
          </a:prstGeom>
          <a:ln w="12700"/>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00000" fill="hold"/>
                                        <p:tgtEl>
                                          <p:spTgt spid="204"/>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20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1" fill="hold" display="0">
                  <p:stCondLst>
                    <p:cond delay="indefinite"/>
                  </p:stCondLst>
                </p:cTn>
                <p:tgtEl>
                  <p:spTgt spid="20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p:nvPr/>
        </p:nvSpPr>
        <p:spPr>
          <a:xfrm>
            <a:off x="76200" y="76200"/>
            <a:ext cx="8699500" cy="2667000"/>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800"/>
              </a:spcBef>
              <a:buClr>
                <a:srgbClr val="000000"/>
              </a:buClr>
              <a:defRPr sz="2400">
                <a:uFill>
                  <a:solidFill>
                    <a:srgbClr val="000000"/>
                  </a:solidFill>
                </a:uFill>
                <a:latin typeface="+mn-lt"/>
                <a:ea typeface="+mn-ea"/>
                <a:cs typeface="+mn-cs"/>
                <a:sym typeface="Arial"/>
              </a:defRPr>
            </a:pPr>
            <a:r>
              <a:t>This map shows the distribution of earthquakes in the Pacific basin. </a:t>
            </a:r>
          </a:p>
          <a:p>
            <a:pPr defTabSz="914400">
              <a:spcBef>
                <a:spcPts val="800"/>
              </a:spcBef>
              <a:buClr>
                <a:srgbClr val="000000"/>
              </a:buClr>
              <a:defRPr sz="2400">
                <a:uFill>
                  <a:solidFill>
                    <a:srgbClr val="000000"/>
                  </a:solidFill>
                </a:uFill>
                <a:latin typeface="+mn-lt"/>
                <a:ea typeface="+mn-ea"/>
                <a:cs typeface="+mn-cs"/>
                <a:sym typeface="Arial"/>
              </a:defRPr>
            </a:pPr>
            <a:r>
              <a:t>Each dot represents the epicenter of individual earthquakes and are color-coded for the depth of the focus.  Note the range of earthquake depths in subduction systems on the western margin of the basin, west coast of S. America and the Aleutian Islands</a:t>
            </a:r>
          </a:p>
        </p:txBody>
      </p:sp>
      <p:pic>
        <p:nvPicPr>
          <p:cNvPr id="207" name="image51.png"/>
          <p:cNvPicPr>
            <a:picLocks noChangeAspect="1"/>
          </p:cNvPicPr>
          <p:nvPr/>
        </p:nvPicPr>
        <p:blipFill>
          <a:blip r:embed="rId2">
            <a:extLst/>
          </a:blip>
          <a:stretch>
            <a:fillRect/>
          </a:stretch>
        </p:blipFill>
        <p:spPr>
          <a:xfrm>
            <a:off x="3136365" y="2489200"/>
            <a:ext cx="5880636" cy="4330700"/>
          </a:xfrm>
          <a:prstGeom prst="rect">
            <a:avLst/>
          </a:prstGeom>
          <a:ln w="12700"/>
        </p:spPr>
      </p:pic>
      <p:sp>
        <p:nvSpPr>
          <p:cNvPr id="208" name="Shape 208"/>
          <p:cNvSpPr/>
          <p:nvPr/>
        </p:nvSpPr>
        <p:spPr>
          <a:xfrm>
            <a:off x="139700" y="2857500"/>
            <a:ext cx="2895600" cy="1133029"/>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lvl1pPr defTabSz="914400">
              <a:spcBef>
                <a:spcPts val="1400"/>
              </a:spcBef>
              <a:buClr>
                <a:srgbClr val="000000"/>
              </a:buClr>
              <a:defRPr sz="2400">
                <a:uFill>
                  <a:solidFill>
                    <a:srgbClr val="000000"/>
                  </a:solidFill>
                </a:uFill>
                <a:latin typeface="+mn-lt"/>
                <a:ea typeface="+mn-ea"/>
                <a:cs typeface="+mn-cs"/>
                <a:sym typeface="Arial"/>
              </a:defRPr>
            </a:lvl1pPr>
          </a:lstStyle>
          <a:p>
            <a:r>
              <a:t>Earthquakes at mid-ocean ridges are relatively shallow.  </a:t>
            </a:r>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image52.png"/>
          <p:cNvPicPr>
            <a:picLocks noChangeAspect="1"/>
          </p:cNvPicPr>
          <p:nvPr/>
        </p:nvPicPr>
        <p:blipFill>
          <a:blip r:embed="rId2">
            <a:extLst/>
          </a:blip>
          <a:stretch>
            <a:fillRect/>
          </a:stretch>
        </p:blipFill>
        <p:spPr>
          <a:xfrm>
            <a:off x="4761435" y="127001"/>
            <a:ext cx="4293666" cy="6243230"/>
          </a:xfrm>
          <a:prstGeom prst="rect">
            <a:avLst/>
          </a:prstGeom>
          <a:ln w="12700"/>
        </p:spPr>
      </p:pic>
      <p:sp>
        <p:nvSpPr>
          <p:cNvPr id="211" name="Shape 211"/>
          <p:cNvSpPr/>
          <p:nvPr/>
        </p:nvSpPr>
        <p:spPr>
          <a:xfrm>
            <a:off x="76200" y="76199"/>
            <a:ext cx="4584700" cy="6294031"/>
          </a:xfrm>
          <a:prstGeom prst="rect">
            <a:avLst/>
          </a:prstGeom>
          <a:extLst>
            <a:ext uri="{C572A759-6A51-4108-AA02-DFA0A04FC94B}">
              <ma14:wrappingTextBoxFlag xmlns:ma14="http://schemas.microsoft.com/office/mac/drawingml/2011/main" val="1"/>
            </a:ext>
          </a:extLst>
        </p:spPr>
        <p:txBody>
          <a:bodyPr wrap="square" lIns="38100" tIns="38100" rIns="38100" bIns="38100">
            <a:spAutoFit/>
          </a:bodyPr>
          <a:lstStyle/>
          <a:p>
            <a:pPr defTabSz="914400">
              <a:spcBef>
                <a:spcPts val="800"/>
              </a:spcBef>
              <a:buClr>
                <a:srgbClr val="000000"/>
              </a:buClr>
              <a:defRPr sz="2400">
                <a:uFill>
                  <a:solidFill>
                    <a:srgbClr val="000000"/>
                  </a:solidFill>
                </a:uFill>
                <a:latin typeface="+mn-lt"/>
                <a:ea typeface="+mn-ea"/>
                <a:cs typeface="+mn-cs"/>
                <a:sym typeface="Arial"/>
              </a:defRPr>
            </a:pPr>
            <a:r>
              <a:rPr dirty="0"/>
              <a:t>This map shows the distribution of earthquakes in California and Nevada.  </a:t>
            </a:r>
          </a:p>
          <a:p>
            <a:pPr defTabSz="914400">
              <a:spcBef>
                <a:spcPts val="800"/>
              </a:spcBef>
              <a:buClr>
                <a:srgbClr val="000000"/>
              </a:buClr>
              <a:defRPr sz="2400">
                <a:uFill>
                  <a:solidFill>
                    <a:srgbClr val="000000"/>
                  </a:solidFill>
                </a:uFill>
                <a:latin typeface="+mn-lt"/>
                <a:ea typeface="+mn-ea"/>
                <a:cs typeface="+mn-cs"/>
                <a:sym typeface="Arial"/>
              </a:defRPr>
            </a:pPr>
            <a:r>
              <a:rPr dirty="0"/>
              <a:t>Each dot represents the epicenter of individual earthquakes and are color-coded for the depth of the focus.  Note that earthquakes in this region occur at relatively shallow depth in the crust.  </a:t>
            </a:r>
          </a:p>
          <a:p>
            <a:pPr defTabSz="914400">
              <a:spcBef>
                <a:spcPts val="800"/>
              </a:spcBef>
              <a:buClr>
                <a:srgbClr val="000000"/>
              </a:buClr>
              <a:defRPr sz="2400">
                <a:uFill>
                  <a:solidFill>
                    <a:srgbClr val="000000"/>
                  </a:solidFill>
                </a:uFill>
                <a:latin typeface="+mn-lt"/>
                <a:ea typeface="+mn-ea"/>
                <a:cs typeface="+mn-cs"/>
                <a:sym typeface="Arial"/>
              </a:defRPr>
            </a:pPr>
            <a:r>
              <a:rPr dirty="0"/>
              <a:t>The zone of earthquakes along the coast of California are due to the San Andreas fault system.  </a:t>
            </a:r>
          </a:p>
          <a:p>
            <a:pPr defTabSz="914400">
              <a:spcBef>
                <a:spcPts val="800"/>
              </a:spcBef>
              <a:buClr>
                <a:srgbClr val="000000"/>
              </a:buClr>
              <a:defRPr sz="2400">
                <a:uFill>
                  <a:solidFill>
                    <a:srgbClr val="000000"/>
                  </a:solidFill>
                </a:uFill>
                <a:latin typeface="+mn-lt"/>
                <a:ea typeface="+mn-ea"/>
                <a:cs typeface="+mn-cs"/>
                <a:sym typeface="Arial"/>
              </a:defRPr>
            </a:pPr>
            <a:r>
              <a:rPr dirty="0"/>
              <a:t>The zone of earthquakes in eastern California is due to thrust faulting in the Sierra Nevada.  </a:t>
            </a:r>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p:nvPr/>
        </p:nvSpPr>
        <p:spPr>
          <a:xfrm>
            <a:off x="127000" y="76200"/>
            <a:ext cx="8890000" cy="5842000"/>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800"/>
              </a:spcBef>
              <a:buClr>
                <a:srgbClr val="000000"/>
              </a:buClr>
              <a:defRPr sz="2400">
                <a:uFill>
                  <a:solidFill>
                    <a:srgbClr val="000000"/>
                  </a:solidFill>
                </a:uFill>
                <a:latin typeface="+mn-lt"/>
                <a:ea typeface="+mn-ea"/>
                <a:cs typeface="+mn-cs"/>
                <a:sym typeface="Arial"/>
              </a:defRPr>
            </a:pPr>
            <a:r>
              <a:t>V. Earthquake Intensity and Magnitude</a:t>
            </a:r>
          </a:p>
          <a:p>
            <a:pPr defTabSz="914400">
              <a:spcBef>
                <a:spcPts val="800"/>
              </a:spcBef>
              <a:buClr>
                <a:srgbClr val="000000"/>
              </a:buClr>
              <a:defRPr sz="2400">
                <a:uFill>
                  <a:solidFill>
                    <a:srgbClr val="000000"/>
                  </a:solidFill>
                </a:uFill>
                <a:latin typeface="+mn-lt"/>
                <a:ea typeface="+mn-ea"/>
                <a:cs typeface="+mn-cs"/>
                <a:sym typeface="Arial"/>
              </a:defRPr>
            </a:pPr>
            <a:r>
              <a:t>The severity of an earthquake is expressed in terms of the intensity and magnitude.</a:t>
            </a:r>
          </a:p>
          <a:p>
            <a:pPr defTabSz="914400">
              <a:spcBef>
                <a:spcPts val="800"/>
              </a:spcBef>
              <a:buClr>
                <a:srgbClr val="000000"/>
              </a:buClr>
              <a:defRPr sz="2400">
                <a:uFill>
                  <a:solidFill>
                    <a:srgbClr val="000000"/>
                  </a:solidFill>
                </a:uFill>
                <a:latin typeface="+mn-lt"/>
                <a:ea typeface="+mn-ea"/>
                <a:cs typeface="+mn-cs"/>
                <a:sym typeface="Arial"/>
              </a:defRPr>
            </a:pPr>
            <a:r>
              <a:t>The </a:t>
            </a:r>
            <a:r>
              <a:rPr>
                <a:solidFill>
                  <a:srgbClr val="FF2600"/>
                </a:solidFill>
                <a:uFill>
                  <a:solidFill>
                    <a:srgbClr val="FF2600"/>
                  </a:solidFill>
                </a:uFill>
              </a:rPr>
              <a:t>intensity</a:t>
            </a:r>
            <a:r>
              <a:t> is based on the observed effects of the earthquake — it is an assessment of the damage caused by an earthquake at a specific location. Thus the intensity of an earthquake depends upon the strength of the earthquake, but also on the distance from the epicenter — it varies from place to place with respect to the earthquake's epicenter.</a:t>
            </a:r>
          </a:p>
          <a:p>
            <a:pPr defTabSz="914400">
              <a:spcBef>
                <a:spcPts val="800"/>
              </a:spcBef>
              <a:buClr>
                <a:srgbClr val="000000"/>
              </a:buClr>
              <a:defRPr sz="2400">
                <a:uFill>
                  <a:solidFill>
                    <a:srgbClr val="000000"/>
                  </a:solidFill>
                </a:uFill>
                <a:latin typeface="+mn-lt"/>
                <a:ea typeface="+mn-ea"/>
                <a:cs typeface="+mn-cs"/>
                <a:sym typeface="Arial"/>
              </a:defRPr>
            </a:pPr>
            <a:r>
              <a:t>The modified Mercalli intensity scale is composed of 12 increasing levels of intensity that range from imperceptible shaking to catastrophic destruction.  It does not have a mathematical basis but is arbitrary and based on observed effects.</a:t>
            </a:r>
          </a:p>
          <a:p>
            <a:pPr defTabSz="914400">
              <a:spcBef>
                <a:spcPts val="800"/>
              </a:spcBef>
              <a:buClr>
                <a:srgbClr val="000000"/>
              </a:buClr>
              <a:defRPr sz="2400">
                <a:uFill>
                  <a:solidFill>
                    <a:srgbClr val="000000"/>
                  </a:solidFill>
                </a:uFill>
                <a:latin typeface="+mn-lt"/>
                <a:ea typeface="+mn-ea"/>
                <a:cs typeface="+mn-cs"/>
                <a:sym typeface="Arial"/>
              </a:defRPr>
            </a:pPr>
            <a:r>
              <a:t>The levels of the Mercalli scale are given on the next page.</a:t>
            </a:r>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p:nvPr/>
        </p:nvSpPr>
        <p:spPr>
          <a:xfrm>
            <a:off x="76200" y="0"/>
            <a:ext cx="9080500" cy="6673137"/>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marL="457200" indent="-457200" defTabSz="914400">
              <a:buClr>
                <a:srgbClr val="000000"/>
              </a:buClr>
              <a:defRPr sz="2400">
                <a:uFill>
                  <a:solidFill>
                    <a:srgbClr val="000000"/>
                  </a:solidFill>
                </a:uFill>
                <a:latin typeface="+mn-lt"/>
                <a:ea typeface="+mn-ea"/>
                <a:cs typeface="+mn-cs"/>
                <a:sym typeface="Arial"/>
              </a:defRPr>
            </a:pPr>
            <a:r>
              <a:rPr sz="1700"/>
              <a:t>The following is an abbreviated description of the 12 levels of Modified Mercalli intensity.</a:t>
            </a:r>
          </a:p>
          <a:p>
            <a:pPr marL="457200" indent="-457200" defTabSz="914400">
              <a:buClr>
                <a:srgbClr val="000000"/>
              </a:buClr>
              <a:defRPr sz="2400">
                <a:uFill>
                  <a:solidFill>
                    <a:srgbClr val="000000"/>
                  </a:solidFill>
                </a:uFill>
                <a:latin typeface="+mn-lt"/>
                <a:ea typeface="+mn-ea"/>
                <a:cs typeface="+mn-cs"/>
                <a:sym typeface="Arial"/>
              </a:defRPr>
            </a:pPr>
            <a:r>
              <a:rPr sz="1700"/>
              <a:t>I. Not felt except by a very few under especially favorable conditions.</a:t>
            </a:r>
          </a:p>
          <a:p>
            <a:pPr marL="457200" indent="-457200" defTabSz="914400">
              <a:buClr>
                <a:srgbClr val="000000"/>
              </a:buClr>
              <a:defRPr sz="2400">
                <a:uFill>
                  <a:solidFill>
                    <a:srgbClr val="000000"/>
                  </a:solidFill>
                </a:uFill>
                <a:latin typeface="+mn-lt"/>
                <a:ea typeface="+mn-ea"/>
                <a:cs typeface="+mn-cs"/>
                <a:sym typeface="Arial"/>
              </a:defRPr>
            </a:pPr>
            <a:r>
              <a:rPr sz="1700"/>
              <a:t>II. Felt only by a few persons at rest, especially on upper floors of buildings.</a:t>
            </a:r>
          </a:p>
          <a:p>
            <a:pPr marL="457200" indent="-457200" defTabSz="914400">
              <a:buClr>
                <a:srgbClr val="000000"/>
              </a:buClr>
              <a:defRPr sz="2400">
                <a:uFill>
                  <a:solidFill>
                    <a:srgbClr val="000000"/>
                  </a:solidFill>
                </a:uFill>
                <a:latin typeface="+mn-lt"/>
                <a:ea typeface="+mn-ea"/>
                <a:cs typeface="+mn-cs"/>
                <a:sym typeface="Arial"/>
              </a:defRPr>
            </a:pPr>
            <a:r>
              <a:rPr sz="1700"/>
              <a:t>III. Felt quite noticeably by persons indoors, especially on upper floors of buildings. Many people do not recognize it as an earthquake.  Standing motor cars may rock slightly. Vibrations similar to the passing of a truck. Duration estimated.</a:t>
            </a:r>
          </a:p>
          <a:p>
            <a:pPr marL="457200" indent="-457200" defTabSz="914400">
              <a:buClr>
                <a:srgbClr val="000000"/>
              </a:buClr>
              <a:defRPr sz="2400">
                <a:uFill>
                  <a:solidFill>
                    <a:srgbClr val="000000"/>
                  </a:solidFill>
                </a:uFill>
                <a:latin typeface="+mn-lt"/>
                <a:ea typeface="+mn-ea"/>
                <a:cs typeface="+mn-cs"/>
                <a:sym typeface="Arial"/>
              </a:defRPr>
            </a:pPr>
            <a:r>
              <a:rPr sz="1700"/>
              <a:t>IV. Felt indoors by many, outdoors by few during the day. At night, some awakened. Dishes, windows, doors disturbed; walls make cracking sound. Sensation like heavy truck striking building. Standing motor cars rocked noticeably.</a:t>
            </a:r>
          </a:p>
          <a:p>
            <a:pPr marL="457200" indent="-457200" defTabSz="914400">
              <a:buClr>
                <a:srgbClr val="000000"/>
              </a:buClr>
              <a:defRPr sz="2400">
                <a:uFill>
                  <a:solidFill>
                    <a:srgbClr val="000000"/>
                  </a:solidFill>
                </a:uFill>
                <a:latin typeface="+mn-lt"/>
                <a:ea typeface="+mn-ea"/>
                <a:cs typeface="+mn-cs"/>
                <a:sym typeface="Arial"/>
              </a:defRPr>
            </a:pPr>
            <a:r>
              <a:rPr sz="1700"/>
              <a:t>V. Felt by nearly everyone; many awakened. Some dishes, windows broken. Unstable objects overturned. Pendulum clocks may stop.</a:t>
            </a:r>
          </a:p>
          <a:p>
            <a:pPr marL="457200" indent="-457200" defTabSz="914400">
              <a:buClr>
                <a:srgbClr val="000000"/>
              </a:buClr>
              <a:defRPr sz="2400">
                <a:uFill>
                  <a:solidFill>
                    <a:srgbClr val="000000"/>
                  </a:solidFill>
                </a:uFill>
                <a:latin typeface="+mn-lt"/>
                <a:ea typeface="+mn-ea"/>
                <a:cs typeface="+mn-cs"/>
                <a:sym typeface="Arial"/>
              </a:defRPr>
            </a:pPr>
            <a:r>
              <a:rPr sz="1700"/>
              <a:t>VI. Felt by all, many frightened. Some heavy furniture moved; a few instances of fallen plaster. Damage slight.</a:t>
            </a:r>
          </a:p>
          <a:p>
            <a:pPr marL="457200" indent="-457200" defTabSz="914400">
              <a:buClr>
                <a:srgbClr val="000000"/>
              </a:buClr>
              <a:defRPr sz="2400">
                <a:uFill>
                  <a:solidFill>
                    <a:srgbClr val="000000"/>
                  </a:solidFill>
                </a:uFill>
                <a:latin typeface="+mn-lt"/>
                <a:ea typeface="+mn-ea"/>
                <a:cs typeface="+mn-cs"/>
                <a:sym typeface="Arial"/>
              </a:defRPr>
            </a:pPr>
            <a:r>
              <a:rPr sz="1700"/>
              <a:t>VII. Damage negligible in buildings of good design and construction; slight to moderate in well-built ordinary structures; considerable damage in poorly built or badly designed structures; some chimneys broken.</a:t>
            </a:r>
          </a:p>
          <a:p>
            <a:pPr marL="457200" indent="-457200" defTabSz="914400">
              <a:buClr>
                <a:srgbClr val="000000"/>
              </a:buClr>
              <a:defRPr sz="2400">
                <a:uFill>
                  <a:solidFill>
                    <a:srgbClr val="000000"/>
                  </a:solidFill>
                </a:uFill>
                <a:latin typeface="+mn-lt"/>
                <a:ea typeface="+mn-ea"/>
                <a:cs typeface="+mn-cs"/>
                <a:sym typeface="Arial"/>
              </a:defRPr>
            </a:pPr>
            <a:r>
              <a:rPr sz="1700"/>
              <a:t>VIII. Damage slight in specially designed structures; considerable damage in ordinary substantial buildings with partial collapse.  Damage great in poorly built structures. Fall of chimneys, factory stacks, columns, monuments, walls. Heavy furniture overturned.</a:t>
            </a:r>
          </a:p>
          <a:p>
            <a:pPr marL="457200" indent="-457200" defTabSz="914400">
              <a:buClr>
                <a:srgbClr val="000000"/>
              </a:buClr>
              <a:defRPr sz="2400">
                <a:uFill>
                  <a:solidFill>
                    <a:srgbClr val="000000"/>
                  </a:solidFill>
                </a:uFill>
                <a:latin typeface="+mn-lt"/>
                <a:ea typeface="+mn-ea"/>
                <a:cs typeface="+mn-cs"/>
                <a:sym typeface="Arial"/>
              </a:defRPr>
            </a:pPr>
            <a:r>
              <a:rPr sz="1700"/>
              <a:t>IX. Damage considerable in specially designed structures; well-designed frame structures thrown out of plumb. Damage great in substantial buildings, with partial collapse. Buildings shifted off foundations.</a:t>
            </a:r>
          </a:p>
          <a:p>
            <a:pPr marL="457200" indent="-457200" defTabSz="914400">
              <a:buClr>
                <a:srgbClr val="000000"/>
              </a:buClr>
              <a:defRPr sz="2400">
                <a:uFill>
                  <a:solidFill>
                    <a:srgbClr val="000000"/>
                  </a:solidFill>
                </a:uFill>
                <a:latin typeface="+mn-lt"/>
                <a:ea typeface="+mn-ea"/>
                <a:cs typeface="+mn-cs"/>
                <a:sym typeface="Arial"/>
              </a:defRPr>
            </a:pPr>
            <a:r>
              <a:rPr sz="1700"/>
              <a:t>X. Some well-built wooden structures destroyed; most masonry and frame structures destroyed with foundations. Rails bent.</a:t>
            </a:r>
          </a:p>
          <a:p>
            <a:pPr marL="457200" indent="-457200" defTabSz="914400">
              <a:buClr>
                <a:srgbClr val="000000"/>
              </a:buClr>
              <a:defRPr sz="2400">
                <a:uFill>
                  <a:solidFill>
                    <a:srgbClr val="000000"/>
                  </a:solidFill>
                </a:uFill>
                <a:latin typeface="+mn-lt"/>
                <a:ea typeface="+mn-ea"/>
                <a:cs typeface="+mn-cs"/>
                <a:sym typeface="Arial"/>
              </a:defRPr>
            </a:pPr>
            <a:r>
              <a:rPr sz="1700"/>
              <a:t>XI. Few, if any (masonry) structures remain standing. Bridges destroyed. Rails bent greatly.</a:t>
            </a:r>
          </a:p>
          <a:p>
            <a:pPr marL="457200" indent="-457200" defTabSz="914400">
              <a:buClr>
                <a:srgbClr val="000000"/>
              </a:buClr>
              <a:defRPr sz="2400">
                <a:uFill>
                  <a:solidFill>
                    <a:srgbClr val="000000"/>
                  </a:solidFill>
                </a:uFill>
                <a:latin typeface="+mn-lt"/>
                <a:ea typeface="+mn-ea"/>
                <a:cs typeface="+mn-cs"/>
                <a:sym typeface="Arial"/>
              </a:defRPr>
            </a:pPr>
            <a:r>
              <a:rPr sz="1700"/>
              <a:t>XII. Damage total. Lines of sight and level are distorted. Objects thrown into the air.</a:t>
            </a:r>
          </a:p>
        </p:txBody>
      </p:sp>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p:nvPr/>
        </p:nvSpPr>
        <p:spPr>
          <a:xfrm>
            <a:off x="152400" y="152400"/>
            <a:ext cx="9004300" cy="3886200"/>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1000"/>
              </a:spcBef>
              <a:buClr>
                <a:srgbClr val="000000"/>
              </a:buClr>
              <a:defRPr sz="2400">
                <a:uFill>
                  <a:solidFill>
                    <a:srgbClr val="000000"/>
                  </a:solidFill>
                </a:uFill>
                <a:latin typeface="+mn-lt"/>
                <a:ea typeface="+mn-ea"/>
                <a:cs typeface="+mn-cs"/>
                <a:sym typeface="Arial"/>
              </a:defRPr>
            </a:pPr>
            <a:r>
              <a:t>The </a:t>
            </a:r>
            <a:r>
              <a:rPr i="1">
                <a:solidFill>
                  <a:srgbClr val="FF2600"/>
                </a:solidFill>
                <a:uFill>
                  <a:solidFill>
                    <a:srgbClr val="FF2600"/>
                  </a:solidFill>
                </a:uFill>
              </a:rPr>
              <a:t>magnitude</a:t>
            </a:r>
            <a:r>
              <a:t> of an earthquake is related to the amount of energy released during a seismic event.</a:t>
            </a:r>
          </a:p>
          <a:p>
            <a:pPr defTabSz="914400">
              <a:spcBef>
                <a:spcPts val="1000"/>
              </a:spcBef>
              <a:buClr>
                <a:srgbClr val="000000"/>
              </a:buClr>
              <a:defRPr sz="2400">
                <a:uFill>
                  <a:solidFill>
                    <a:srgbClr val="000000"/>
                  </a:solidFill>
                </a:uFill>
                <a:latin typeface="+mn-lt"/>
                <a:ea typeface="+mn-ea"/>
                <a:cs typeface="+mn-cs"/>
                <a:sym typeface="Arial"/>
              </a:defRPr>
            </a:pPr>
            <a:r>
              <a:t>The Richter scale is used to describe earthquake </a:t>
            </a:r>
            <a:r>
              <a:rPr i="1"/>
              <a:t>magnitude</a:t>
            </a:r>
            <a:r>
              <a:t>. Earthquakes with magnitudes less than ~2.0 are not commonly felt by people.  Although there is no upper limit to the Richter scale, the largest earthquakes have magnitudes of ~9.  The energy released by an earthquake of this size is equal to the detonation of 1 billion tons of TNT.</a:t>
            </a:r>
          </a:p>
          <a:p>
            <a:pPr defTabSz="914400">
              <a:spcBef>
                <a:spcPts val="1000"/>
              </a:spcBef>
              <a:buClr>
                <a:srgbClr val="000000"/>
              </a:buClr>
              <a:defRPr sz="2400">
                <a:uFill>
                  <a:solidFill>
                    <a:srgbClr val="000000"/>
                  </a:solidFill>
                </a:uFill>
                <a:latin typeface="+mn-lt"/>
                <a:ea typeface="+mn-ea"/>
                <a:cs typeface="+mn-cs"/>
                <a:sym typeface="Arial"/>
              </a:defRPr>
            </a:pPr>
            <a:r>
              <a:t>The Richter scale is not used to express damage like the Mercalli scale.</a:t>
            </a:r>
          </a:p>
        </p:txBody>
      </p:sp>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 name="image53.png"/>
          <p:cNvPicPr>
            <a:picLocks noChangeAspect="1"/>
          </p:cNvPicPr>
          <p:nvPr/>
        </p:nvPicPr>
        <p:blipFill>
          <a:blip r:embed="rId2">
            <a:extLst/>
          </a:blip>
          <a:stretch>
            <a:fillRect/>
          </a:stretch>
        </p:blipFill>
        <p:spPr>
          <a:xfrm>
            <a:off x="2895600" y="0"/>
            <a:ext cx="6248400" cy="4153202"/>
          </a:xfrm>
          <a:prstGeom prst="rect">
            <a:avLst/>
          </a:prstGeom>
        </p:spPr>
      </p:pic>
      <p:sp>
        <p:nvSpPr>
          <p:cNvPr id="220" name="Shape 220"/>
          <p:cNvSpPr/>
          <p:nvPr/>
        </p:nvSpPr>
        <p:spPr>
          <a:xfrm>
            <a:off x="76200" y="228600"/>
            <a:ext cx="2603500" cy="3622229"/>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lvl1pPr defTabSz="914400">
              <a:spcBef>
                <a:spcPts val="1400"/>
              </a:spcBef>
              <a:buClr>
                <a:srgbClr val="000000"/>
              </a:buClr>
              <a:defRPr sz="2400">
                <a:uFill>
                  <a:solidFill>
                    <a:srgbClr val="000000"/>
                  </a:solidFill>
                </a:uFill>
                <a:latin typeface="+mn-lt"/>
                <a:ea typeface="+mn-ea"/>
                <a:cs typeface="+mn-cs"/>
                <a:sym typeface="Arial"/>
              </a:defRPr>
            </a:lvl1pPr>
          </a:lstStyle>
          <a:p>
            <a:r>
              <a:t>The Richter magnitude is determined from the maximum amplitude of displacement measured on seismogram at a known distance from the epicenter. </a:t>
            </a:r>
          </a:p>
        </p:txBody>
      </p:sp>
      <p:sp>
        <p:nvSpPr>
          <p:cNvPr id="221" name="Shape 221"/>
          <p:cNvSpPr/>
          <p:nvPr/>
        </p:nvSpPr>
        <p:spPr>
          <a:xfrm>
            <a:off x="112868" y="4267200"/>
            <a:ext cx="8890001" cy="2336800"/>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1000"/>
              </a:spcBef>
              <a:buClr>
                <a:srgbClr val="000000"/>
              </a:buClr>
              <a:defRPr sz="2400">
                <a:uFill>
                  <a:solidFill>
                    <a:srgbClr val="000000"/>
                  </a:solidFill>
                </a:uFill>
                <a:latin typeface="+mn-lt"/>
                <a:ea typeface="+mn-ea"/>
                <a:cs typeface="+mn-cs"/>
                <a:sym typeface="Arial"/>
              </a:defRPr>
            </a:pPr>
            <a:r>
              <a:t>The Richter scale is logarithmic — an increase of 1 on the Richter scale corresponds to a ~ten-fold increase in the maximum amplitude (ground motion).  </a:t>
            </a:r>
          </a:p>
          <a:p>
            <a:pPr defTabSz="914400">
              <a:spcBef>
                <a:spcPts val="1000"/>
              </a:spcBef>
              <a:buClr>
                <a:srgbClr val="000000"/>
              </a:buClr>
              <a:defRPr sz="2400">
                <a:uFill>
                  <a:solidFill>
                    <a:srgbClr val="000000"/>
                  </a:solidFill>
                </a:uFill>
                <a:latin typeface="+mn-lt"/>
                <a:ea typeface="+mn-ea"/>
                <a:cs typeface="+mn-cs"/>
                <a:sym typeface="Arial"/>
              </a:defRPr>
            </a:pPr>
            <a:r>
              <a:t>More importantly, each unit on the Richter scale is approximately equal to a 32-fold increase in released energy.  Thus a M7.0 earthquake releases ~32 times more energy than a M6.0. </a:t>
            </a:r>
          </a:p>
        </p:txBody>
      </p:sp>
      <p:sp>
        <p:nvSpPr>
          <p:cNvPr id="222" name="Shape 222"/>
          <p:cNvSpPr/>
          <p:nvPr/>
        </p:nvSpPr>
        <p:spPr>
          <a:xfrm rot="16200000">
            <a:off x="2009935" y="3252751"/>
            <a:ext cx="1568129" cy="254001"/>
          </a:xfrm>
          <a:prstGeom prst="rect">
            <a:avLst/>
          </a:prstGeom>
          <a:ln w="12700"/>
          <a:extLst>
            <a:ext uri="{C572A759-6A51-4108-AA02-DFA0A04FC94B}">
              <ma14:wrappingTextBoxFlag xmlns:ma14="http://schemas.microsoft.com/office/mac/drawingml/2011/main" val="1"/>
            </a:ext>
          </a:extLst>
        </p:spPr>
        <p:txBody>
          <a:bodyPr wrap="none" lIns="38100" tIns="38100" rIns="38100" bIns="38100">
            <a:spAutoFit/>
          </a:bodyPr>
          <a:lstStyle>
            <a:lvl1pPr defTabSz="914400">
              <a:buClr>
                <a:srgbClr val="000000"/>
              </a:buClr>
              <a:defRPr sz="1000" i="1">
                <a:uFill>
                  <a:solidFill>
                    <a:srgbClr val="000000"/>
                  </a:solidFill>
                </a:uFill>
                <a:latin typeface="+mj-lt"/>
                <a:ea typeface="+mj-ea"/>
                <a:cs typeface="+mj-cs"/>
                <a:sym typeface="Times"/>
              </a:defRPr>
            </a:lvl1pPr>
          </a:lstStyle>
          <a:p>
            <a:pPr>
              <a:defRPr sz="2400" i="0"/>
            </a:pPr>
            <a:r>
              <a:rPr sz="1000" i="1"/>
              <a:t>Virtual Earthquake (CSULA)</a:t>
            </a:r>
          </a:p>
        </p:txBody>
      </p:sp>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58887" y="2814824"/>
            <a:ext cx="4323299"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smtClean="0">
                <a:ln>
                  <a:noFill/>
                </a:ln>
                <a:solidFill>
                  <a:srgbClr val="000000"/>
                </a:solidFill>
                <a:effectLst/>
                <a:uFillTx/>
                <a:latin typeface="Helvetica"/>
                <a:ea typeface="Helvetica"/>
                <a:cs typeface="Helvetica"/>
                <a:sym typeface="Helvetica"/>
                <a:hlinkClick r:id="rId2"/>
              </a:rPr>
              <a:t>Virtual Earthquake</a:t>
            </a:r>
            <a:endParaRPr kumimoji="0" lang="en-US" sz="4000" b="0" i="0" u="none" strike="noStrike" cap="none" spc="0" normalizeH="0" baseline="0" dirty="0">
              <a:ln>
                <a:noFill/>
              </a:ln>
              <a:solidFill>
                <a:srgbClr val="0000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185564574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Shape 58"/>
          <p:cNvSpPr/>
          <p:nvPr/>
        </p:nvSpPr>
        <p:spPr>
          <a:xfrm>
            <a:off x="76199" y="76200"/>
            <a:ext cx="4241157" cy="5606663"/>
          </a:xfrm>
          <a:prstGeom prst="rect">
            <a:avLst/>
          </a:prstGeom>
          <a:extLst>
            <a:ext uri="{C572A759-6A51-4108-AA02-DFA0A04FC94B}">
              <ma14:wrappingTextBoxFlag xmlns:ma14="http://schemas.microsoft.com/office/mac/drawingml/2011/main" val="1"/>
            </a:ext>
          </a:extLst>
        </p:spPr>
        <p:txBody>
          <a:bodyPr wrap="square" lIns="38100" tIns="38100" rIns="38100" bIns="38100">
            <a:spAutoFit/>
          </a:bodyPr>
          <a:lstStyle/>
          <a:p>
            <a:pPr defTabSz="914400">
              <a:spcBef>
                <a:spcPts val="700"/>
              </a:spcBef>
              <a:buClr>
                <a:srgbClr val="000000"/>
              </a:buClr>
              <a:defRPr sz="2400">
                <a:uFill>
                  <a:solidFill>
                    <a:srgbClr val="000000"/>
                  </a:solidFill>
                </a:uFill>
                <a:latin typeface="+mn-lt"/>
                <a:ea typeface="+mn-ea"/>
                <a:cs typeface="+mn-cs"/>
                <a:sym typeface="Arial"/>
              </a:defRPr>
            </a:pPr>
            <a:r>
              <a:rPr b="1" dirty="0"/>
              <a:t>Strike and Dip</a:t>
            </a:r>
          </a:p>
          <a:p>
            <a:pPr defTabSz="914400">
              <a:spcBef>
                <a:spcPts val="700"/>
              </a:spcBef>
              <a:buClr>
                <a:srgbClr val="000000"/>
              </a:buClr>
              <a:defRPr sz="2400">
                <a:uFill>
                  <a:solidFill>
                    <a:srgbClr val="000000"/>
                  </a:solidFill>
                </a:uFill>
                <a:latin typeface="+mn-lt"/>
                <a:ea typeface="+mn-ea"/>
                <a:cs typeface="+mn-cs"/>
                <a:sym typeface="Arial"/>
              </a:defRPr>
            </a:pPr>
            <a:r>
              <a:rPr dirty="0"/>
              <a:t>Geologists have developed a convenient way to portray the orientation of planar surfaces such as faults in the Earth on maps.  </a:t>
            </a:r>
          </a:p>
          <a:p>
            <a:pPr defTabSz="914400">
              <a:spcBef>
                <a:spcPts val="700"/>
              </a:spcBef>
              <a:buClr>
                <a:srgbClr val="FF2600"/>
              </a:buClr>
              <a:defRPr sz="2400">
                <a:uFill>
                  <a:solidFill>
                    <a:srgbClr val="000000"/>
                  </a:solidFill>
                </a:uFill>
                <a:latin typeface="+mn-lt"/>
                <a:ea typeface="+mn-ea"/>
                <a:cs typeface="+mn-cs"/>
                <a:sym typeface="Arial"/>
              </a:defRPr>
            </a:pPr>
            <a:r>
              <a:rPr i="1" dirty="0">
                <a:solidFill>
                  <a:srgbClr val="FF2600"/>
                </a:solidFill>
                <a:uFill>
                  <a:solidFill>
                    <a:srgbClr val="FF2600"/>
                  </a:solidFill>
                </a:uFill>
              </a:rPr>
              <a:t>Strike</a:t>
            </a:r>
            <a:r>
              <a:rPr dirty="0"/>
              <a:t> is the compass direction of the line produced by the intersection of an inclined fault with a horizontal plane.  </a:t>
            </a:r>
          </a:p>
          <a:p>
            <a:pPr defTabSz="914400">
              <a:spcBef>
                <a:spcPts val="1400"/>
              </a:spcBef>
              <a:buClr>
                <a:srgbClr val="FF2600"/>
              </a:buClr>
              <a:defRPr sz="2400">
                <a:uFill>
                  <a:solidFill>
                    <a:srgbClr val="000000"/>
                  </a:solidFill>
                </a:uFill>
                <a:latin typeface="+mn-lt"/>
                <a:ea typeface="+mn-ea"/>
                <a:cs typeface="+mn-cs"/>
                <a:sym typeface="Arial"/>
              </a:defRPr>
            </a:pPr>
            <a:r>
              <a:rPr i="1" dirty="0">
                <a:solidFill>
                  <a:srgbClr val="FF2600"/>
                </a:solidFill>
                <a:uFill>
                  <a:solidFill>
                    <a:srgbClr val="FF2600"/>
                  </a:solidFill>
                </a:uFill>
              </a:rPr>
              <a:t>Dip</a:t>
            </a:r>
            <a:r>
              <a:rPr dirty="0"/>
              <a:t> is the angle of inclination of the surface of the fault measured from a horizontal plane</a:t>
            </a:r>
          </a:p>
        </p:txBody>
      </p:sp>
      <p:pic>
        <p:nvPicPr>
          <p:cNvPr id="1028" name="Picture 4" descr="ttp://www.esri.com/~/media/Images/Content/news/arcuser/0113/graphics/geolabel_2-l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4139" y="185194"/>
            <a:ext cx="4487824" cy="31946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591212" y="3211056"/>
            <a:ext cx="400751"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smtClean="0">
                <a:ln>
                  <a:noFill/>
                </a:ln>
                <a:solidFill>
                  <a:srgbClr val="000000"/>
                </a:solidFill>
                <a:effectLst/>
                <a:uFillTx/>
                <a:latin typeface="Helvetica"/>
                <a:ea typeface="Helvetica"/>
                <a:cs typeface="Helvetica"/>
                <a:sym typeface="Helvetica"/>
                <a:hlinkClick r:id="rId3"/>
              </a:rPr>
              <a:t>ESRI</a:t>
            </a:r>
            <a:endParaRPr kumimoji="0" lang="en-US" sz="1000" b="0" i="0" u="none" strike="noStrike" cap="none" spc="0" normalizeH="0" baseline="0" dirty="0">
              <a:ln>
                <a:noFill/>
              </a:ln>
              <a:solidFill>
                <a:srgbClr val="000000"/>
              </a:solidFill>
              <a:effectLst/>
              <a:uFillTx/>
              <a:latin typeface="Helvetica"/>
              <a:ea typeface="Helvetica"/>
              <a:cs typeface="Helvetica"/>
              <a:sym typeface="Helvetica"/>
            </a:endParaRP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p:nvPr/>
        </p:nvSpPr>
        <p:spPr>
          <a:xfrm>
            <a:off x="4343400" y="2209800"/>
            <a:ext cx="2679700" cy="1844229"/>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700"/>
              </a:spcBef>
              <a:buClr>
                <a:srgbClr val="000000"/>
              </a:buClr>
              <a:defRPr sz="2400">
                <a:uFill>
                  <a:solidFill>
                    <a:srgbClr val="000000"/>
                  </a:solidFill>
                </a:uFill>
                <a:latin typeface="+mn-lt"/>
                <a:ea typeface="+mn-ea"/>
                <a:cs typeface="+mn-cs"/>
                <a:sym typeface="Arial"/>
              </a:defRPr>
            </a:pPr>
            <a:r>
              <a:t>In </a:t>
            </a:r>
            <a:r>
              <a:rPr i="1">
                <a:solidFill>
                  <a:srgbClr val="FF2600"/>
                </a:solidFill>
                <a:uFill>
                  <a:solidFill>
                    <a:srgbClr val="FF2600"/>
                  </a:solidFill>
                </a:uFill>
              </a:rPr>
              <a:t>normal faults</a:t>
            </a:r>
            <a:r>
              <a:t>, the </a:t>
            </a:r>
            <a:r>
              <a:rPr i="1"/>
              <a:t>hanging wall</a:t>
            </a:r>
            <a:r>
              <a:t> block moves down relative to the footwall block.</a:t>
            </a:r>
          </a:p>
        </p:txBody>
      </p:sp>
      <p:sp>
        <p:nvSpPr>
          <p:cNvPr id="63" name="Shape 63"/>
          <p:cNvSpPr/>
          <p:nvPr/>
        </p:nvSpPr>
        <p:spPr>
          <a:xfrm>
            <a:off x="76200" y="76200"/>
            <a:ext cx="7023100" cy="2476500"/>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700"/>
              </a:spcBef>
              <a:buClr>
                <a:srgbClr val="000000"/>
              </a:buClr>
              <a:defRPr sz="2400">
                <a:uFill>
                  <a:solidFill>
                    <a:srgbClr val="000000"/>
                  </a:solidFill>
                </a:uFill>
                <a:latin typeface="+mn-lt"/>
                <a:ea typeface="+mn-ea"/>
                <a:cs typeface="+mn-cs"/>
                <a:sym typeface="Arial"/>
              </a:defRPr>
            </a:pPr>
            <a:r>
              <a:rPr b="1"/>
              <a:t>Dip Slip Faults</a:t>
            </a:r>
          </a:p>
          <a:p>
            <a:pPr defTabSz="914400">
              <a:spcBef>
                <a:spcPts val="700"/>
              </a:spcBef>
              <a:buClr>
                <a:srgbClr val="FF2600"/>
              </a:buClr>
              <a:defRPr sz="2400">
                <a:uFill>
                  <a:solidFill>
                    <a:srgbClr val="000000"/>
                  </a:solidFill>
                </a:uFill>
                <a:latin typeface="+mn-lt"/>
                <a:ea typeface="+mn-ea"/>
                <a:cs typeface="+mn-cs"/>
                <a:sym typeface="Arial"/>
              </a:defRPr>
            </a:pPr>
            <a:r>
              <a:rPr i="1">
                <a:solidFill>
                  <a:srgbClr val="FF2600"/>
                </a:solidFill>
                <a:uFill>
                  <a:solidFill>
                    <a:srgbClr val="FF2600"/>
                  </a:solidFill>
                </a:uFill>
              </a:rPr>
              <a:t>Dip slip faults</a:t>
            </a:r>
            <a:r>
              <a:t> are faults where the movement is parallel to the dip of the fault surface or plane.  There are two main types of dip slip faults:</a:t>
            </a:r>
          </a:p>
          <a:p>
            <a:pPr marL="457200" lvl="1" indent="0" defTabSz="914400">
              <a:spcBef>
                <a:spcPts val="700"/>
              </a:spcBef>
              <a:buClr>
                <a:srgbClr val="000000"/>
              </a:buClr>
              <a:buSzPct val="100000"/>
              <a:buChar char="•"/>
              <a:defRPr sz="2400">
                <a:uFill>
                  <a:solidFill>
                    <a:srgbClr val="000000"/>
                  </a:solidFill>
                </a:uFill>
                <a:latin typeface="+mn-lt"/>
                <a:ea typeface="+mn-ea"/>
                <a:cs typeface="+mn-cs"/>
                <a:sym typeface="Arial"/>
              </a:defRPr>
            </a:pPr>
            <a:r>
              <a:rPr i="1"/>
              <a:t>normal faults</a:t>
            </a:r>
          </a:p>
          <a:p>
            <a:pPr marL="457200" lvl="1" indent="0" defTabSz="914400">
              <a:spcBef>
                <a:spcPts val="700"/>
              </a:spcBef>
              <a:buClr>
                <a:srgbClr val="000000"/>
              </a:buClr>
              <a:buSzPct val="100000"/>
              <a:buChar char="•"/>
              <a:defRPr sz="2400">
                <a:uFill>
                  <a:solidFill>
                    <a:srgbClr val="000000"/>
                  </a:solidFill>
                </a:uFill>
                <a:latin typeface="+mn-lt"/>
                <a:ea typeface="+mn-ea"/>
                <a:cs typeface="+mn-cs"/>
                <a:sym typeface="Arial"/>
              </a:defRPr>
            </a:pPr>
            <a:r>
              <a:rPr i="1"/>
              <a:t>reverse faults</a:t>
            </a:r>
          </a:p>
        </p:txBody>
      </p:sp>
      <p:sp>
        <p:nvSpPr>
          <p:cNvPr id="64" name="Shape 64"/>
          <p:cNvSpPr/>
          <p:nvPr/>
        </p:nvSpPr>
        <p:spPr>
          <a:xfrm>
            <a:off x="3200400" y="4495800"/>
            <a:ext cx="314561" cy="254000"/>
          </a:xfrm>
          <a:prstGeom prst="rect">
            <a:avLst/>
          </a:prstGeom>
          <a:ln w="12700"/>
          <a:extLst>
            <a:ext uri="{C572A759-6A51-4108-AA02-DFA0A04FC94B}">
              <ma14:wrappingTextBoxFlag xmlns:ma14="http://schemas.microsoft.com/office/mac/drawingml/2011/main" val="1"/>
            </a:ext>
          </a:extLst>
        </p:spPr>
        <p:txBody>
          <a:bodyPr wrap="none" lIns="38100" tIns="38100" rIns="38100" bIns="38100">
            <a:spAutoFit/>
          </a:bodyPr>
          <a:lstStyle>
            <a:lvl1pPr defTabSz="914400">
              <a:buClr>
                <a:srgbClr val="000000"/>
              </a:buClr>
              <a:defRPr sz="1000" i="1">
                <a:uFill>
                  <a:solidFill>
                    <a:srgbClr val="000000"/>
                  </a:solidFill>
                </a:uFill>
                <a:latin typeface="+mj-lt"/>
                <a:ea typeface="+mj-ea"/>
                <a:cs typeface="+mj-cs"/>
                <a:sym typeface="Times"/>
              </a:defRPr>
            </a:lvl1pPr>
          </a:lstStyle>
          <a:p>
            <a:pPr>
              <a:defRPr sz="2400" i="0"/>
            </a:pPr>
            <a:r>
              <a:rPr sz="1000" i="1"/>
              <a:t>IRIS</a:t>
            </a:r>
          </a:p>
        </p:txBody>
      </p:sp>
      <p:pic>
        <p:nvPicPr>
          <p:cNvPr id="65" name="image12.gif"/>
          <p:cNvPicPr>
            <a:picLocks noChangeAspect="1"/>
          </p:cNvPicPr>
          <p:nvPr/>
        </p:nvPicPr>
        <p:blipFill>
          <a:blip r:embed="rId4">
            <a:extLst/>
          </a:blip>
          <a:stretch>
            <a:fillRect/>
          </a:stretch>
        </p:blipFill>
        <p:spPr>
          <a:xfrm>
            <a:off x="7315200" y="0"/>
            <a:ext cx="1828800" cy="4648200"/>
          </a:xfrm>
          <a:prstGeom prst="rect">
            <a:avLst/>
          </a:prstGeom>
          <a:ln w="12700"/>
        </p:spPr>
      </p:pic>
      <p:sp>
        <p:nvSpPr>
          <p:cNvPr id="66" name="Shape 66"/>
          <p:cNvSpPr/>
          <p:nvPr/>
        </p:nvSpPr>
        <p:spPr>
          <a:xfrm>
            <a:off x="76200" y="5181600"/>
            <a:ext cx="8928100" cy="1133029"/>
          </a:xfrm>
          <a:prstGeom prst="rect">
            <a:avLst/>
          </a:prstGeom>
          <a:ln w="12700"/>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700"/>
              </a:spcBef>
              <a:buClr>
                <a:srgbClr val="000000"/>
              </a:buClr>
              <a:defRPr sz="2400">
                <a:uFill>
                  <a:solidFill>
                    <a:srgbClr val="000000"/>
                  </a:solidFill>
                </a:uFill>
                <a:latin typeface="+mn-lt"/>
                <a:ea typeface="+mn-ea"/>
                <a:cs typeface="+mn-cs"/>
                <a:sym typeface="Arial"/>
              </a:defRPr>
            </a:pPr>
            <a:r>
              <a:rPr i="1"/>
              <a:t>Normal faults</a:t>
            </a:r>
            <a:r>
              <a:t> accommodate or are caused by extension of the crust — the Basin and Range province (E. California and Nevada) is caused by crustal extension and normal faults. </a:t>
            </a:r>
          </a:p>
        </p:txBody>
      </p:sp>
      <p:sp>
        <p:nvSpPr>
          <p:cNvPr id="67" name="Shape 67"/>
          <p:cNvSpPr/>
          <p:nvPr/>
        </p:nvSpPr>
        <p:spPr>
          <a:xfrm>
            <a:off x="8574371" y="4724400"/>
            <a:ext cx="399332" cy="254000"/>
          </a:xfrm>
          <a:prstGeom prst="rect">
            <a:avLst/>
          </a:prstGeom>
          <a:ln w="12700"/>
          <a:extLst>
            <a:ext uri="{C572A759-6A51-4108-AA02-DFA0A04FC94B}">
              <ma14:wrappingTextBoxFlag xmlns:ma14="http://schemas.microsoft.com/office/mac/drawingml/2011/main" val="1"/>
            </a:ext>
          </a:extLst>
        </p:spPr>
        <p:txBody>
          <a:bodyPr wrap="none" lIns="38100" tIns="38100" rIns="38100" bIns="38100">
            <a:spAutoFit/>
          </a:bodyPr>
          <a:lstStyle>
            <a:lvl1pPr defTabSz="914400">
              <a:buClr>
                <a:srgbClr val="000000"/>
              </a:buClr>
              <a:defRPr sz="1000" i="1">
                <a:uFill>
                  <a:solidFill>
                    <a:srgbClr val="000000"/>
                  </a:solidFill>
                </a:uFill>
                <a:latin typeface="+mj-lt"/>
                <a:ea typeface="+mj-ea"/>
                <a:cs typeface="+mj-cs"/>
                <a:sym typeface="Times"/>
              </a:defRPr>
            </a:lvl1pPr>
          </a:lstStyle>
          <a:p>
            <a:pPr>
              <a:defRPr sz="2400" i="0"/>
            </a:pPr>
            <a:r>
              <a:rPr sz="1000" i="1"/>
              <a:t>USGS</a:t>
            </a:r>
          </a:p>
        </p:txBody>
      </p:sp>
      <p:pic>
        <p:nvPicPr>
          <p:cNvPr id="68" name="media2-1.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228600" y="2641600"/>
            <a:ext cx="4064000" cy="2540000"/>
          </a:xfrm>
          <a:prstGeom prst="rect">
            <a:avLst/>
          </a:prstGeom>
          <a:ln w="12700"/>
        </p:spPr>
      </p:pic>
      <p:sp>
        <p:nvSpPr>
          <p:cNvPr id="2" name="TextBox 1"/>
          <p:cNvSpPr txBox="1"/>
          <p:nvPr/>
        </p:nvSpPr>
        <p:spPr>
          <a:xfrm>
            <a:off x="3514961" y="4709220"/>
            <a:ext cx="351058"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000" dirty="0" smtClean="0">
                <a:hlinkClick r:id="rId6"/>
              </a:rPr>
              <a:t>IRIS</a:t>
            </a:r>
            <a:endParaRPr kumimoji="0" lang="en-US" sz="1000" b="0" i="0" u="none" strike="noStrike" cap="none" spc="0" normalizeH="0" baseline="0" dirty="0">
              <a:ln>
                <a:noFill/>
              </a:ln>
              <a:solidFill>
                <a:srgbClr val="000000"/>
              </a:solidFill>
              <a:effectLst/>
              <a:uFillTx/>
              <a:sym typeface="Helvetica"/>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0" fill="hold"/>
                                        <p:tgtEl>
                                          <p:spTgt spid="68"/>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6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1" repeatCount="indefinite" fill="hold" display="0">
                  <p:stCondLst>
                    <p:cond delay="indefinite"/>
                  </p:stCondLst>
                </p:cTn>
                <p:tgtEl>
                  <p:spTgt spid="68"/>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Shape 70"/>
          <p:cNvSpPr/>
          <p:nvPr/>
        </p:nvSpPr>
        <p:spPr>
          <a:xfrm>
            <a:off x="88900" y="76200"/>
            <a:ext cx="6858000" cy="2743200"/>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700"/>
              </a:spcBef>
              <a:buClr>
                <a:srgbClr val="000000"/>
              </a:buClr>
              <a:defRPr sz="2400">
                <a:uFill>
                  <a:solidFill>
                    <a:srgbClr val="000000"/>
                  </a:solidFill>
                </a:uFill>
                <a:latin typeface="+mn-lt"/>
                <a:ea typeface="+mn-ea"/>
                <a:cs typeface="+mn-cs"/>
                <a:sym typeface="Arial"/>
              </a:defRPr>
            </a:pPr>
            <a:r>
              <a:rPr b="1"/>
              <a:t>Dip Slip Faults</a:t>
            </a:r>
          </a:p>
          <a:p>
            <a:pPr defTabSz="914400">
              <a:spcBef>
                <a:spcPts val="700"/>
              </a:spcBef>
              <a:buClr>
                <a:srgbClr val="000000"/>
              </a:buClr>
              <a:defRPr sz="2400">
                <a:uFill>
                  <a:solidFill>
                    <a:srgbClr val="000000"/>
                  </a:solidFill>
                </a:uFill>
                <a:latin typeface="+mn-lt"/>
                <a:ea typeface="+mn-ea"/>
                <a:cs typeface="+mn-cs"/>
                <a:sym typeface="Arial"/>
              </a:defRPr>
            </a:pPr>
            <a:r>
              <a:t>In </a:t>
            </a:r>
            <a:r>
              <a:rPr i="1">
                <a:solidFill>
                  <a:srgbClr val="FF2600"/>
                </a:solidFill>
                <a:uFill>
                  <a:solidFill>
                    <a:srgbClr val="FF2600"/>
                  </a:solidFill>
                </a:uFill>
              </a:rPr>
              <a:t>reverse faults</a:t>
            </a:r>
            <a:r>
              <a:t>, the </a:t>
            </a:r>
            <a:r>
              <a:rPr i="1"/>
              <a:t>hanging wall</a:t>
            </a:r>
            <a:r>
              <a:t> block moves up relative to the footwall block.</a:t>
            </a:r>
          </a:p>
          <a:p>
            <a:pPr defTabSz="914400">
              <a:spcBef>
                <a:spcPts val="700"/>
              </a:spcBef>
              <a:buClr>
                <a:srgbClr val="000000"/>
              </a:buClr>
              <a:defRPr sz="2400">
                <a:uFill>
                  <a:solidFill>
                    <a:srgbClr val="000000"/>
                  </a:solidFill>
                </a:uFill>
                <a:latin typeface="+mn-lt"/>
                <a:ea typeface="+mn-ea"/>
                <a:cs typeface="+mn-cs"/>
                <a:sym typeface="Arial"/>
              </a:defRPr>
            </a:pPr>
            <a:r>
              <a:rPr i="1"/>
              <a:t>Reverse faults</a:t>
            </a:r>
            <a:r>
              <a:t> accommodate shortening (compression) of the crust — compressional forces that form these faults generally produce folds in association with them.</a:t>
            </a:r>
          </a:p>
        </p:txBody>
      </p:sp>
      <p:sp>
        <p:nvSpPr>
          <p:cNvPr id="72" name="Shape 72"/>
          <p:cNvSpPr/>
          <p:nvPr/>
        </p:nvSpPr>
        <p:spPr>
          <a:xfrm>
            <a:off x="8691143" y="2819400"/>
            <a:ext cx="314562" cy="254000"/>
          </a:xfrm>
          <a:prstGeom prst="rect">
            <a:avLst/>
          </a:prstGeom>
          <a:ln w="12700"/>
          <a:extLst>
            <a:ext uri="{C572A759-6A51-4108-AA02-DFA0A04FC94B}">
              <ma14:wrappingTextBoxFlag xmlns:ma14="http://schemas.microsoft.com/office/mac/drawingml/2011/main" val="1"/>
            </a:ext>
          </a:extLst>
        </p:spPr>
        <p:txBody>
          <a:bodyPr wrap="none" lIns="38100" tIns="38100" rIns="38100" bIns="38100">
            <a:spAutoFit/>
          </a:bodyPr>
          <a:lstStyle>
            <a:lvl1pPr defTabSz="914400">
              <a:buClr>
                <a:srgbClr val="000000"/>
              </a:buClr>
              <a:defRPr sz="1000" i="1">
                <a:uFill>
                  <a:solidFill>
                    <a:srgbClr val="000000"/>
                  </a:solidFill>
                </a:uFill>
                <a:latin typeface="+mj-lt"/>
                <a:ea typeface="+mj-ea"/>
                <a:cs typeface="+mj-cs"/>
                <a:sym typeface="Times"/>
              </a:defRPr>
            </a:lvl1pPr>
          </a:lstStyle>
          <a:p>
            <a:pPr>
              <a:defRPr sz="2400" i="0"/>
            </a:pPr>
            <a:r>
              <a:rPr sz="1000" i="1"/>
              <a:t>IRIS</a:t>
            </a:r>
          </a:p>
        </p:txBody>
      </p:sp>
      <p:pic>
        <p:nvPicPr>
          <p:cNvPr id="73" name="image12.gif"/>
          <p:cNvPicPr>
            <a:picLocks noChangeAspect="1"/>
          </p:cNvPicPr>
          <p:nvPr/>
        </p:nvPicPr>
        <p:blipFill>
          <a:blip r:embed="rId4">
            <a:extLst/>
          </a:blip>
          <a:stretch>
            <a:fillRect/>
          </a:stretch>
        </p:blipFill>
        <p:spPr>
          <a:xfrm>
            <a:off x="7315200" y="0"/>
            <a:ext cx="1828800" cy="4648200"/>
          </a:xfrm>
          <a:prstGeom prst="rect">
            <a:avLst/>
          </a:prstGeom>
          <a:ln w="12700"/>
        </p:spPr>
      </p:pic>
      <p:sp>
        <p:nvSpPr>
          <p:cNvPr id="74" name="Shape 74"/>
          <p:cNvSpPr/>
          <p:nvPr/>
        </p:nvSpPr>
        <p:spPr>
          <a:xfrm>
            <a:off x="8574371" y="4724400"/>
            <a:ext cx="399332" cy="254000"/>
          </a:xfrm>
          <a:prstGeom prst="rect">
            <a:avLst/>
          </a:prstGeom>
          <a:ln w="12700"/>
          <a:extLst>
            <a:ext uri="{C572A759-6A51-4108-AA02-DFA0A04FC94B}">
              <ma14:wrappingTextBoxFlag xmlns:ma14="http://schemas.microsoft.com/office/mac/drawingml/2011/main" val="1"/>
            </a:ext>
          </a:extLst>
        </p:spPr>
        <p:txBody>
          <a:bodyPr wrap="none" lIns="38100" tIns="38100" rIns="38100" bIns="38100">
            <a:spAutoFit/>
          </a:bodyPr>
          <a:lstStyle>
            <a:lvl1pPr defTabSz="914400">
              <a:buClr>
                <a:srgbClr val="000000"/>
              </a:buClr>
              <a:defRPr sz="1000" i="1">
                <a:uFill>
                  <a:solidFill>
                    <a:srgbClr val="000000"/>
                  </a:solidFill>
                </a:uFill>
                <a:latin typeface="+mj-lt"/>
                <a:ea typeface="+mj-ea"/>
                <a:cs typeface="+mj-cs"/>
                <a:sym typeface="Times"/>
              </a:defRPr>
            </a:lvl1pPr>
          </a:lstStyle>
          <a:p>
            <a:pPr>
              <a:defRPr sz="2400" i="0"/>
            </a:pPr>
            <a:r>
              <a:rPr sz="1000" i="1"/>
              <a:t>USGS</a:t>
            </a:r>
          </a:p>
        </p:txBody>
      </p:sp>
      <p:pic>
        <p:nvPicPr>
          <p:cNvPr id="75" name="media3-1.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52400" y="2819400"/>
            <a:ext cx="4064000" cy="2540000"/>
          </a:xfrm>
          <a:prstGeom prst="rect">
            <a:avLst/>
          </a:prstGeom>
          <a:ln w="12700"/>
        </p:spPr>
      </p:pic>
      <p:sp>
        <p:nvSpPr>
          <p:cNvPr id="9" name="TextBox 8"/>
          <p:cNvSpPr txBox="1"/>
          <p:nvPr/>
        </p:nvSpPr>
        <p:spPr>
          <a:xfrm>
            <a:off x="3511144" y="4887778"/>
            <a:ext cx="351058"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000" dirty="0" smtClean="0">
                <a:hlinkClick r:id="rId6"/>
              </a:rPr>
              <a:t>IRIS</a:t>
            </a:r>
            <a:endParaRPr kumimoji="0" lang="en-US" sz="1000" b="0" i="0" u="none" strike="noStrike" cap="none" spc="0" normalizeH="0" baseline="0" dirty="0">
              <a:ln>
                <a:noFill/>
              </a:ln>
              <a:solidFill>
                <a:srgbClr val="000000"/>
              </a:solidFill>
              <a:effectLst/>
              <a:uFillTx/>
              <a:sym typeface="Helvetica"/>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0" fill="hold"/>
                                        <p:tgtEl>
                                          <p:spTgt spid="75"/>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7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1" repeatCount="indefinite" fill="hold" display="0">
                  <p:stCondLst>
                    <p:cond delay="indefinite"/>
                  </p:stCondLst>
                </p:cTn>
                <p:tgtEl>
                  <p:spTgt spid="7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Shape 77"/>
          <p:cNvSpPr/>
          <p:nvPr/>
        </p:nvSpPr>
        <p:spPr>
          <a:xfrm>
            <a:off x="63500" y="63500"/>
            <a:ext cx="6565900" cy="1231900"/>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700"/>
              </a:spcBef>
              <a:buClr>
                <a:srgbClr val="000000"/>
              </a:buClr>
              <a:defRPr sz="2400">
                <a:uFill>
                  <a:solidFill>
                    <a:srgbClr val="000000"/>
                  </a:solidFill>
                </a:uFill>
                <a:latin typeface="+mn-lt"/>
                <a:ea typeface="+mn-ea"/>
                <a:cs typeface="+mn-cs"/>
                <a:sym typeface="Arial"/>
              </a:defRPr>
            </a:pPr>
            <a:r>
              <a:rPr b="1"/>
              <a:t>Dip Slip Faults</a:t>
            </a:r>
          </a:p>
          <a:p>
            <a:pPr defTabSz="914400">
              <a:spcBef>
                <a:spcPts val="700"/>
              </a:spcBef>
              <a:buClr>
                <a:srgbClr val="FF2600"/>
              </a:buClr>
              <a:defRPr sz="2400">
                <a:uFill>
                  <a:solidFill>
                    <a:srgbClr val="000000"/>
                  </a:solidFill>
                </a:uFill>
                <a:latin typeface="+mn-lt"/>
                <a:ea typeface="+mn-ea"/>
                <a:cs typeface="+mn-cs"/>
                <a:sym typeface="Arial"/>
              </a:defRPr>
            </a:pPr>
            <a:r>
              <a:rPr i="1">
                <a:solidFill>
                  <a:srgbClr val="FF2600"/>
                </a:solidFill>
                <a:uFill>
                  <a:solidFill>
                    <a:srgbClr val="FF2600"/>
                  </a:solidFill>
                </a:uFill>
              </a:rPr>
              <a:t>Thrust faults</a:t>
            </a:r>
            <a:r>
              <a:t> are reverse faults where the angle of dip is &lt;45°.</a:t>
            </a:r>
          </a:p>
        </p:txBody>
      </p:sp>
      <p:pic>
        <p:nvPicPr>
          <p:cNvPr id="78" name="image12.gif"/>
          <p:cNvPicPr>
            <a:picLocks noChangeAspect="1"/>
          </p:cNvPicPr>
          <p:nvPr/>
        </p:nvPicPr>
        <p:blipFill>
          <a:blip r:embed="rId4">
            <a:extLst/>
          </a:blip>
          <a:stretch>
            <a:fillRect/>
          </a:stretch>
        </p:blipFill>
        <p:spPr>
          <a:xfrm>
            <a:off x="7315200" y="25400"/>
            <a:ext cx="1828800" cy="4648200"/>
          </a:xfrm>
          <a:prstGeom prst="rect">
            <a:avLst/>
          </a:prstGeom>
          <a:ln w="12700"/>
        </p:spPr>
      </p:pic>
      <p:sp>
        <p:nvSpPr>
          <p:cNvPr id="80" name="Shape 80"/>
          <p:cNvSpPr/>
          <p:nvPr/>
        </p:nvSpPr>
        <p:spPr>
          <a:xfrm>
            <a:off x="8574371" y="4724400"/>
            <a:ext cx="399332" cy="254000"/>
          </a:xfrm>
          <a:prstGeom prst="rect">
            <a:avLst/>
          </a:prstGeom>
          <a:ln w="12700"/>
          <a:extLst>
            <a:ext uri="{C572A759-6A51-4108-AA02-DFA0A04FC94B}">
              <ma14:wrappingTextBoxFlag xmlns:ma14="http://schemas.microsoft.com/office/mac/drawingml/2011/main" val="1"/>
            </a:ext>
          </a:extLst>
        </p:spPr>
        <p:txBody>
          <a:bodyPr wrap="none" lIns="38100" tIns="38100" rIns="38100" bIns="38100">
            <a:spAutoFit/>
          </a:bodyPr>
          <a:lstStyle>
            <a:lvl1pPr defTabSz="914400">
              <a:buClr>
                <a:srgbClr val="000000"/>
              </a:buClr>
              <a:defRPr sz="1000" i="1">
                <a:uFill>
                  <a:solidFill>
                    <a:srgbClr val="000000"/>
                  </a:solidFill>
                </a:uFill>
                <a:latin typeface="+mj-lt"/>
                <a:ea typeface="+mj-ea"/>
                <a:cs typeface="+mj-cs"/>
                <a:sym typeface="Times"/>
              </a:defRPr>
            </a:lvl1pPr>
          </a:lstStyle>
          <a:p>
            <a:pPr>
              <a:defRPr sz="2400" i="0"/>
            </a:pPr>
            <a:r>
              <a:rPr sz="1000" i="1"/>
              <a:t>USGS</a:t>
            </a:r>
          </a:p>
        </p:txBody>
      </p:sp>
      <p:pic>
        <p:nvPicPr>
          <p:cNvPr id="81" name="media4-1.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228600" y="1981200"/>
            <a:ext cx="4064000" cy="2540000"/>
          </a:xfrm>
          <a:prstGeom prst="rect">
            <a:avLst/>
          </a:prstGeom>
          <a:ln w="12700"/>
        </p:spPr>
      </p:pic>
      <p:sp>
        <p:nvSpPr>
          <p:cNvPr id="7" name="TextBox 6"/>
          <p:cNvSpPr txBox="1"/>
          <p:nvPr/>
        </p:nvSpPr>
        <p:spPr>
          <a:xfrm>
            <a:off x="3163903" y="4621560"/>
            <a:ext cx="351058"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000" dirty="0" smtClean="0">
                <a:hlinkClick r:id="rId6"/>
              </a:rPr>
              <a:t>IRIS</a:t>
            </a:r>
            <a:endParaRPr kumimoji="0" lang="en-US" sz="1000" b="0" i="0" u="none" strike="noStrike" cap="none" spc="0" normalizeH="0" baseline="0" dirty="0">
              <a:ln>
                <a:noFill/>
              </a:ln>
              <a:solidFill>
                <a:srgbClr val="000000"/>
              </a:solidFill>
              <a:effectLst/>
              <a:uFillTx/>
              <a:sym typeface="Helvetica"/>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0" fill="hold"/>
                                        <p:tgtEl>
                                          <p:spTgt spid="81"/>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8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1" repeatCount="indefinite" fill="hold" display="0">
                  <p:stCondLst>
                    <p:cond delay="indefinite"/>
                  </p:stCondLst>
                </p:cTn>
                <p:tgtEl>
                  <p:spTgt spid="81"/>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p:nvPr/>
        </p:nvSpPr>
        <p:spPr>
          <a:xfrm>
            <a:off x="76200" y="76200"/>
            <a:ext cx="5118100" cy="1587500"/>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700"/>
              </a:spcBef>
              <a:buClr>
                <a:srgbClr val="000000"/>
              </a:buClr>
              <a:defRPr sz="2400">
                <a:uFill>
                  <a:solidFill>
                    <a:srgbClr val="000000"/>
                  </a:solidFill>
                </a:uFill>
                <a:latin typeface="+mn-lt"/>
                <a:ea typeface="+mn-ea"/>
                <a:cs typeface="+mn-cs"/>
                <a:sym typeface="Arial"/>
              </a:defRPr>
            </a:pPr>
            <a:r>
              <a:rPr b="1"/>
              <a:t>Strike-Slip Faults</a:t>
            </a:r>
          </a:p>
          <a:p>
            <a:pPr defTabSz="914400">
              <a:spcBef>
                <a:spcPts val="700"/>
              </a:spcBef>
              <a:buClr>
                <a:srgbClr val="000000"/>
              </a:buClr>
              <a:defRPr sz="2400">
                <a:uFill>
                  <a:solidFill>
                    <a:srgbClr val="000000"/>
                  </a:solidFill>
                </a:uFill>
                <a:latin typeface="+mn-lt"/>
                <a:ea typeface="+mn-ea"/>
                <a:cs typeface="+mn-cs"/>
                <a:sym typeface="Arial"/>
              </a:defRPr>
            </a:pPr>
            <a:r>
              <a:t>In </a:t>
            </a:r>
            <a:r>
              <a:rPr i="1">
                <a:solidFill>
                  <a:srgbClr val="FF2600"/>
                </a:solidFill>
                <a:uFill>
                  <a:solidFill>
                    <a:srgbClr val="FF2600"/>
                  </a:solidFill>
                </a:uFill>
              </a:rPr>
              <a:t>strike slip faults</a:t>
            </a:r>
            <a:r>
              <a:t>, the displacement (movement) is horizontal and parallel to the strike of the fault trace.</a:t>
            </a:r>
          </a:p>
        </p:txBody>
      </p:sp>
      <p:pic>
        <p:nvPicPr>
          <p:cNvPr id="85" name="image16.tiff"/>
          <p:cNvPicPr>
            <a:picLocks noChangeAspect="1"/>
          </p:cNvPicPr>
          <p:nvPr/>
        </p:nvPicPr>
        <p:blipFill>
          <a:blip r:embed="rId4">
            <a:extLst/>
          </a:blip>
          <a:stretch>
            <a:fillRect/>
          </a:stretch>
        </p:blipFill>
        <p:spPr>
          <a:xfrm>
            <a:off x="5499100" y="31262"/>
            <a:ext cx="3644900" cy="3111501"/>
          </a:xfrm>
          <a:prstGeom prst="rect">
            <a:avLst/>
          </a:prstGeom>
          <a:ln w="12700"/>
        </p:spPr>
      </p:pic>
      <p:sp>
        <p:nvSpPr>
          <p:cNvPr id="86" name="Shape 86"/>
          <p:cNvSpPr/>
          <p:nvPr/>
        </p:nvSpPr>
        <p:spPr>
          <a:xfrm>
            <a:off x="5842000" y="3403600"/>
            <a:ext cx="3213100" cy="3266629"/>
          </a:xfrm>
          <a:prstGeom prst="rect">
            <a:avLst/>
          </a:prstGeom>
          <a:ln w="12700"/>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700"/>
              </a:spcBef>
              <a:buClr>
                <a:srgbClr val="FF2600"/>
              </a:buClr>
              <a:defRPr sz="2400">
                <a:uFill>
                  <a:solidFill>
                    <a:srgbClr val="000000"/>
                  </a:solidFill>
                </a:uFill>
                <a:latin typeface="+mn-lt"/>
                <a:ea typeface="+mn-ea"/>
                <a:cs typeface="+mn-cs"/>
                <a:sym typeface="Arial"/>
              </a:defRPr>
            </a:pPr>
            <a:r>
              <a:rPr>
                <a:solidFill>
                  <a:srgbClr val="FF2600"/>
                </a:solidFill>
                <a:uFill>
                  <a:solidFill>
                    <a:srgbClr val="FF2600"/>
                  </a:solidFill>
                </a:uFill>
              </a:rPr>
              <a:t>Right-lateral</a:t>
            </a:r>
            <a:r>
              <a:t> strike-slip faults have a sense of movement that the crustal block on the opposite of the fault has moved to the right as you face the fault (ex. San Andreas fault system).</a:t>
            </a:r>
          </a:p>
        </p:txBody>
      </p:sp>
      <p:pic>
        <p:nvPicPr>
          <p:cNvPr id="87" name="image12.gif"/>
          <p:cNvPicPr>
            <a:picLocks noChangeAspect="1"/>
          </p:cNvPicPr>
          <p:nvPr/>
        </p:nvPicPr>
        <p:blipFill>
          <a:blip r:embed="rId5">
            <a:extLst/>
          </a:blip>
          <a:stretch>
            <a:fillRect/>
          </a:stretch>
        </p:blipFill>
        <p:spPr>
          <a:xfrm>
            <a:off x="0" y="2198077"/>
            <a:ext cx="1828800" cy="4648201"/>
          </a:xfrm>
          <a:prstGeom prst="rect">
            <a:avLst/>
          </a:prstGeom>
          <a:ln w="12700"/>
        </p:spPr>
      </p:pic>
      <p:sp>
        <p:nvSpPr>
          <p:cNvPr id="88" name="Shape 88"/>
          <p:cNvSpPr/>
          <p:nvPr/>
        </p:nvSpPr>
        <p:spPr>
          <a:xfrm>
            <a:off x="1828800" y="6611779"/>
            <a:ext cx="399331" cy="254001"/>
          </a:xfrm>
          <a:prstGeom prst="rect">
            <a:avLst/>
          </a:prstGeom>
          <a:ln w="12700"/>
          <a:extLst>
            <a:ext uri="{C572A759-6A51-4108-AA02-DFA0A04FC94B}">
              <ma14:wrappingTextBoxFlag xmlns:ma14="http://schemas.microsoft.com/office/mac/drawingml/2011/main" val="1"/>
            </a:ext>
          </a:extLst>
        </p:spPr>
        <p:txBody>
          <a:bodyPr wrap="none" lIns="38100" tIns="38100" rIns="38100" bIns="38100">
            <a:spAutoFit/>
          </a:bodyPr>
          <a:lstStyle>
            <a:lvl1pPr defTabSz="914400">
              <a:buClr>
                <a:srgbClr val="000000"/>
              </a:buClr>
              <a:defRPr sz="1000" i="1">
                <a:uFill>
                  <a:solidFill>
                    <a:srgbClr val="000000"/>
                  </a:solidFill>
                </a:uFill>
                <a:latin typeface="+mj-lt"/>
                <a:ea typeface="+mj-ea"/>
                <a:cs typeface="+mj-cs"/>
                <a:sym typeface="Times"/>
              </a:defRPr>
            </a:lvl1pPr>
          </a:lstStyle>
          <a:p>
            <a:pPr>
              <a:defRPr sz="2400" i="0"/>
            </a:pPr>
            <a:r>
              <a:rPr sz="1000" i="1"/>
              <a:t>USGS</a:t>
            </a:r>
          </a:p>
        </p:txBody>
      </p:sp>
      <p:pic>
        <p:nvPicPr>
          <p:cNvPr id="90" name="media5-1.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81200" y="3048000"/>
            <a:ext cx="3556000" cy="2286000"/>
          </a:xfrm>
          <a:prstGeom prst="rect">
            <a:avLst/>
          </a:prstGeom>
          <a:ln w="12700"/>
        </p:spPr>
      </p:pic>
      <p:sp>
        <p:nvSpPr>
          <p:cNvPr id="10" name="TextBox 9"/>
          <p:cNvSpPr txBox="1"/>
          <p:nvPr/>
        </p:nvSpPr>
        <p:spPr>
          <a:xfrm>
            <a:off x="4587587" y="5373915"/>
            <a:ext cx="351058"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000" dirty="0" smtClean="0">
                <a:hlinkClick r:id="rId7"/>
              </a:rPr>
              <a:t>IRIS</a:t>
            </a:r>
            <a:endParaRPr kumimoji="0" lang="en-US" sz="1000" b="0" i="0" u="none" strike="noStrike" cap="none" spc="0" normalizeH="0" baseline="0" dirty="0">
              <a:ln>
                <a:noFill/>
              </a:ln>
              <a:solidFill>
                <a:srgbClr val="000000"/>
              </a:solidFill>
              <a:effectLst/>
              <a:uFillTx/>
              <a:sym typeface="Helvetica"/>
            </a:endParaRPr>
          </a:p>
        </p:txBody>
      </p:sp>
      <p:sp>
        <p:nvSpPr>
          <p:cNvPr id="2" name="TextBox 1"/>
          <p:cNvSpPr txBox="1"/>
          <p:nvPr/>
        </p:nvSpPr>
        <p:spPr>
          <a:xfrm>
            <a:off x="7860862" y="76200"/>
            <a:ext cx="1194238"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smtClean="0">
                <a:ln>
                  <a:noFill/>
                </a:ln>
                <a:solidFill>
                  <a:srgbClr val="000000"/>
                </a:solidFill>
                <a:effectLst/>
                <a:uFillTx/>
                <a:latin typeface="Helvetica"/>
                <a:ea typeface="Helvetica"/>
                <a:cs typeface="Helvetica"/>
                <a:sym typeface="Helvetica"/>
                <a:hlinkClick r:id="rId8"/>
              </a:rPr>
              <a:t>Steve Dutch USGS</a:t>
            </a:r>
            <a:endParaRPr kumimoji="0" lang="en-US" sz="1000" b="0" i="0" u="none" strike="noStrike" cap="none" spc="0" normalizeH="0" baseline="0" dirty="0">
              <a:ln>
                <a:noFill/>
              </a:ln>
              <a:solidFill>
                <a:srgbClr val="000000"/>
              </a:solidFill>
              <a:effectLst/>
              <a:uFillTx/>
              <a:latin typeface="Helvetica"/>
              <a:ea typeface="Helvetica"/>
              <a:cs typeface="Helvetica"/>
              <a:sym typeface="Helvetica"/>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0" fill="hold"/>
                                        <p:tgtEl>
                                          <p:spTgt spid="90"/>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9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1" repeatCount="indefinite" fill="hold" display="0">
                  <p:stCondLst>
                    <p:cond delay="indefinite"/>
                  </p:stCondLst>
                </p:cTn>
                <p:tgtEl>
                  <p:spTgt spid="90"/>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Shape 92"/>
          <p:cNvSpPr/>
          <p:nvPr/>
        </p:nvSpPr>
        <p:spPr>
          <a:xfrm>
            <a:off x="76200" y="-4726"/>
            <a:ext cx="5575300" cy="2298701"/>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defTabSz="914400">
              <a:spcBef>
                <a:spcPts val="700"/>
              </a:spcBef>
              <a:buClr>
                <a:srgbClr val="000000"/>
              </a:buClr>
              <a:defRPr sz="2400">
                <a:uFill>
                  <a:solidFill>
                    <a:srgbClr val="000000"/>
                  </a:solidFill>
                </a:uFill>
                <a:latin typeface="+mn-lt"/>
                <a:ea typeface="+mn-ea"/>
                <a:cs typeface="+mn-cs"/>
                <a:sym typeface="Arial"/>
              </a:defRPr>
            </a:pPr>
            <a:r>
              <a:rPr b="1"/>
              <a:t>Strike-Slip Faults</a:t>
            </a:r>
          </a:p>
          <a:p>
            <a:pPr defTabSz="914400">
              <a:spcBef>
                <a:spcPts val="700"/>
              </a:spcBef>
              <a:buClr>
                <a:srgbClr val="000000"/>
              </a:buClr>
              <a:defRPr sz="2400">
                <a:uFill>
                  <a:solidFill>
                    <a:srgbClr val="000000"/>
                  </a:solidFill>
                </a:uFill>
                <a:latin typeface="+mn-lt"/>
                <a:ea typeface="+mn-ea"/>
                <a:cs typeface="+mn-cs"/>
                <a:sym typeface="Arial"/>
              </a:defRPr>
            </a:pPr>
            <a:r>
              <a:t>In </a:t>
            </a:r>
            <a:r>
              <a:rPr i="1">
                <a:solidFill>
                  <a:srgbClr val="FF2600"/>
                </a:solidFill>
                <a:uFill>
                  <a:solidFill>
                    <a:srgbClr val="FF2600"/>
                  </a:solidFill>
                </a:uFill>
              </a:rPr>
              <a:t>left-lateral</a:t>
            </a:r>
            <a:r>
              <a:t> </a:t>
            </a:r>
            <a:r>
              <a:rPr i="1"/>
              <a:t>strike-slip</a:t>
            </a:r>
            <a:r>
              <a:t> faults, the movement is such that the block on the opposite side of the fault appears to have moved to the left as you face the fault .</a:t>
            </a:r>
          </a:p>
        </p:txBody>
      </p:sp>
      <p:pic>
        <p:nvPicPr>
          <p:cNvPr id="94" name="image18.tiff"/>
          <p:cNvPicPr>
            <a:picLocks noChangeAspect="1"/>
          </p:cNvPicPr>
          <p:nvPr/>
        </p:nvPicPr>
        <p:blipFill>
          <a:blip r:embed="rId4">
            <a:extLst/>
          </a:blip>
          <a:stretch>
            <a:fillRect/>
          </a:stretch>
        </p:blipFill>
        <p:spPr>
          <a:xfrm>
            <a:off x="5638800" y="76200"/>
            <a:ext cx="3467100" cy="3111501"/>
          </a:xfrm>
          <a:prstGeom prst="rect">
            <a:avLst/>
          </a:prstGeom>
          <a:ln w="12700"/>
        </p:spPr>
      </p:pic>
      <p:pic>
        <p:nvPicPr>
          <p:cNvPr id="95" name="image12.gif"/>
          <p:cNvPicPr>
            <a:picLocks noChangeAspect="1"/>
          </p:cNvPicPr>
          <p:nvPr/>
        </p:nvPicPr>
        <p:blipFill>
          <a:blip r:embed="rId5">
            <a:extLst/>
          </a:blip>
          <a:stretch>
            <a:fillRect/>
          </a:stretch>
        </p:blipFill>
        <p:spPr>
          <a:xfrm>
            <a:off x="0" y="2198077"/>
            <a:ext cx="1828800" cy="4648201"/>
          </a:xfrm>
          <a:prstGeom prst="rect">
            <a:avLst/>
          </a:prstGeom>
          <a:ln w="12700"/>
        </p:spPr>
      </p:pic>
      <p:sp>
        <p:nvSpPr>
          <p:cNvPr id="96" name="Shape 96"/>
          <p:cNvSpPr/>
          <p:nvPr/>
        </p:nvSpPr>
        <p:spPr>
          <a:xfrm>
            <a:off x="1828800" y="6611779"/>
            <a:ext cx="399331" cy="254001"/>
          </a:xfrm>
          <a:prstGeom prst="rect">
            <a:avLst/>
          </a:prstGeom>
          <a:ln w="12700"/>
          <a:extLst>
            <a:ext uri="{C572A759-6A51-4108-AA02-DFA0A04FC94B}">
              <ma14:wrappingTextBoxFlag xmlns:ma14="http://schemas.microsoft.com/office/mac/drawingml/2011/main" val="1"/>
            </a:ext>
          </a:extLst>
        </p:spPr>
        <p:txBody>
          <a:bodyPr wrap="none" lIns="38100" tIns="38100" rIns="38100" bIns="38100">
            <a:spAutoFit/>
          </a:bodyPr>
          <a:lstStyle>
            <a:lvl1pPr defTabSz="914400">
              <a:buClr>
                <a:srgbClr val="000000"/>
              </a:buClr>
              <a:defRPr sz="1000" i="1">
                <a:uFill>
                  <a:solidFill>
                    <a:srgbClr val="000000"/>
                  </a:solidFill>
                </a:uFill>
                <a:latin typeface="+mj-lt"/>
                <a:ea typeface="+mj-ea"/>
                <a:cs typeface="+mj-cs"/>
                <a:sym typeface="Times"/>
              </a:defRPr>
            </a:lvl1pPr>
          </a:lstStyle>
          <a:p>
            <a:pPr>
              <a:defRPr sz="2400" i="0"/>
            </a:pPr>
            <a:r>
              <a:rPr sz="1000" i="1"/>
              <a:t>USGS</a:t>
            </a:r>
          </a:p>
        </p:txBody>
      </p:sp>
      <p:sp>
        <p:nvSpPr>
          <p:cNvPr id="97" name="Shape 97"/>
          <p:cNvSpPr/>
          <p:nvPr/>
        </p:nvSpPr>
        <p:spPr>
          <a:xfrm>
            <a:off x="8016919" y="76200"/>
            <a:ext cx="1067600" cy="230832"/>
          </a:xfrm>
          <a:prstGeom prst="rect">
            <a:avLst/>
          </a:prstGeom>
          <a:ln w="12700"/>
          <a:extLst>
            <a:ext uri="{C572A759-6A51-4108-AA02-DFA0A04FC94B}">
              <ma14:wrappingTextBoxFlag xmlns:ma14="http://schemas.microsoft.com/office/mac/drawingml/2011/main" val="1"/>
            </a:ext>
          </a:extLst>
        </p:spPr>
        <p:txBody>
          <a:bodyPr wrap="none" lIns="38100" tIns="38100" rIns="38100" bIns="38100">
            <a:spAutoFit/>
          </a:bodyPr>
          <a:lstStyle>
            <a:lvl1pPr defTabSz="914400">
              <a:buClr>
                <a:srgbClr val="000000"/>
              </a:buClr>
              <a:defRPr sz="1000" i="1">
                <a:uFill>
                  <a:solidFill>
                    <a:srgbClr val="000000"/>
                  </a:solidFill>
                </a:uFill>
                <a:latin typeface="+mj-lt"/>
                <a:ea typeface="+mj-ea"/>
                <a:cs typeface="+mj-cs"/>
                <a:sym typeface="Times"/>
              </a:defRPr>
            </a:lvl1pPr>
          </a:lstStyle>
          <a:p>
            <a:pPr>
              <a:defRPr sz="2400" i="0"/>
            </a:pPr>
            <a:r>
              <a:rPr lang="en-US" sz="1000" i="0" dirty="0" smtClean="0">
                <a:hlinkClick r:id="rId6"/>
              </a:rPr>
              <a:t>Steve Dutch </a:t>
            </a:r>
            <a:r>
              <a:rPr sz="1000" i="0" dirty="0" smtClean="0">
                <a:hlinkClick r:id="rId6"/>
              </a:rPr>
              <a:t>USGS</a:t>
            </a:r>
            <a:endParaRPr sz="1000" i="0" dirty="0"/>
          </a:p>
        </p:txBody>
      </p:sp>
      <p:sp>
        <p:nvSpPr>
          <p:cNvPr id="98" name="Shape 98"/>
          <p:cNvSpPr/>
          <p:nvPr/>
        </p:nvSpPr>
        <p:spPr>
          <a:xfrm>
            <a:off x="6400799" y="4572000"/>
            <a:ext cx="2501901" cy="1488629"/>
          </a:xfrm>
          <a:prstGeom prst="rect">
            <a:avLst/>
          </a:prstGeom>
          <a:ln w="12700"/>
          <a:extLst>
            <a:ext uri="{C572A759-6A51-4108-AA02-DFA0A04FC94B}">
              <ma14:wrappingTextBoxFlag xmlns:ma14="http://schemas.microsoft.com/office/mac/drawingml/2011/main" val="1"/>
            </a:ext>
          </a:extLst>
        </p:spPr>
        <p:txBody>
          <a:bodyPr lIns="38100" tIns="38100" rIns="38100" bIns="38100">
            <a:spAutoFit/>
          </a:bodyPr>
          <a:lstStyle>
            <a:lvl1pPr defTabSz="914400">
              <a:spcBef>
                <a:spcPts val="700"/>
              </a:spcBef>
              <a:buClr>
                <a:srgbClr val="000000"/>
              </a:buClr>
              <a:defRPr sz="2400">
                <a:uFill>
                  <a:solidFill>
                    <a:srgbClr val="000000"/>
                  </a:solidFill>
                </a:uFill>
                <a:latin typeface="+mn-lt"/>
                <a:ea typeface="+mn-ea"/>
                <a:cs typeface="+mn-cs"/>
                <a:sym typeface="Arial"/>
              </a:defRPr>
            </a:lvl1pPr>
          </a:lstStyle>
          <a:p>
            <a:r>
              <a:t>The Great Glen fault (Scotland) is an example of a left lateral fault.</a:t>
            </a:r>
          </a:p>
        </p:txBody>
      </p:sp>
      <p:pic>
        <p:nvPicPr>
          <p:cNvPr id="99" name="media6-1.mov"/>
          <p:cNvPicPr>
            <a:picLocks/>
          </p:cNvPicPr>
          <p:nvPr>
            <a:videoFile r:link="rId2"/>
            <p:extLst>
              <p:ext uri="{DAA4B4D4-6D71-4841-9C94-3DE7FCFB9230}">
                <p14:media xmlns:p14="http://schemas.microsoft.com/office/powerpoint/2010/main" r:embed="rId1"/>
              </p:ext>
            </p:extLst>
          </p:nvPr>
        </p:nvPicPr>
        <p:blipFill>
          <a:blip r:embed="rId7">
            <a:extLst/>
          </a:blip>
          <a:stretch>
            <a:fillRect/>
          </a:stretch>
        </p:blipFill>
        <p:spPr>
          <a:xfrm>
            <a:off x="2819400" y="3048000"/>
            <a:ext cx="3048000" cy="2286000"/>
          </a:xfrm>
          <a:prstGeom prst="rect">
            <a:avLst/>
          </a:prstGeom>
          <a:ln w="12700"/>
        </p:spPr>
      </p:pic>
      <p:sp>
        <p:nvSpPr>
          <p:cNvPr id="10" name="TextBox 9"/>
          <p:cNvSpPr txBox="1"/>
          <p:nvPr/>
        </p:nvSpPr>
        <p:spPr>
          <a:xfrm>
            <a:off x="5039000" y="5559110"/>
            <a:ext cx="351058"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000" dirty="0" smtClean="0">
                <a:hlinkClick r:id="rId8"/>
              </a:rPr>
              <a:t>IRIS</a:t>
            </a:r>
            <a:endParaRPr kumimoji="0" lang="en-US" sz="1000" b="0" i="0" u="none" strike="noStrike" cap="none" spc="0" normalizeH="0" baseline="0" dirty="0">
              <a:ln>
                <a:noFill/>
              </a:ln>
              <a:solidFill>
                <a:srgbClr val="000000"/>
              </a:solidFill>
              <a:effectLst/>
              <a:uFillTx/>
              <a:sym typeface="Helvetica"/>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0" fill="hold"/>
                                        <p:tgtEl>
                                          <p:spTgt spid="99"/>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9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1" repeatCount="indefinite" fill="hold" display="0">
                  <p:stCondLst>
                    <p:cond delay="indefinite"/>
                  </p:stCondLst>
                </p:cTn>
                <p:tgtEl>
                  <p:spTgt spid="99"/>
                </p:tgtEl>
              </p:cMediaNode>
            </p:video>
          </p:childTnLst>
        </p:cTn>
      </p:par>
    </p:tnLst>
  </p:timing>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Times"/>
        <a:ea typeface="Times"/>
        <a:cs typeface="Times"/>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6E6E9"/>
        </a:solidFill>
        <a:ln w="9525"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l" defTabSz="914400" rtl="0" fontAlgn="auto" latinLnBrk="0" hangingPunct="0">
          <a:lnSpc>
            <a:spcPct val="100000"/>
          </a:lnSpc>
          <a:spcBef>
            <a:spcPts val="0"/>
          </a:spcBef>
          <a:spcAft>
            <a:spcPts val="0"/>
          </a:spcAft>
          <a:buClr>
            <a:srgbClr val="000000"/>
          </a:buClr>
          <a:buSzTx/>
          <a:buFontTx/>
          <a:buNone/>
          <a:tabLst/>
          <a:defRPr kumimoji="0" sz="2400" b="0" i="0" u="none" strike="noStrike" cap="none" spc="0" normalizeH="0" baseline="0">
            <a:ln>
              <a:noFill/>
            </a:ln>
            <a:solidFill>
              <a:srgbClr val="000000"/>
            </a:solidFill>
            <a:effectLst/>
            <a:uFill>
              <a:solidFill>
                <a:srgbClr val="000000"/>
              </a:solidFill>
            </a:uFill>
            <a:latin typeface="+mj-lt"/>
            <a:ea typeface="+mj-ea"/>
            <a:cs typeface="+mj-cs"/>
            <a:sym typeface="Time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Times"/>
        <a:ea typeface="Times"/>
        <a:cs typeface="Times"/>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6E6E9"/>
        </a:solidFill>
        <a:ln w="9525"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l" defTabSz="914400" rtl="0" fontAlgn="auto" latinLnBrk="0" hangingPunct="0">
          <a:lnSpc>
            <a:spcPct val="100000"/>
          </a:lnSpc>
          <a:spcBef>
            <a:spcPts val="0"/>
          </a:spcBef>
          <a:spcAft>
            <a:spcPts val="0"/>
          </a:spcAft>
          <a:buClr>
            <a:srgbClr val="000000"/>
          </a:buClr>
          <a:buSzTx/>
          <a:buFontTx/>
          <a:buNone/>
          <a:tabLst/>
          <a:defRPr kumimoji="0" sz="2400" b="0" i="0" u="none" strike="noStrike" cap="none" spc="0" normalizeH="0" baseline="0">
            <a:ln>
              <a:noFill/>
            </a:ln>
            <a:solidFill>
              <a:srgbClr val="000000"/>
            </a:solidFill>
            <a:effectLst/>
            <a:uFill>
              <a:solidFill>
                <a:srgbClr val="000000"/>
              </a:solidFill>
            </a:uFill>
            <a:latin typeface="+mj-lt"/>
            <a:ea typeface="+mj-ea"/>
            <a:cs typeface="+mj-cs"/>
            <a:sym typeface="Time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70</TotalTime>
  <Words>2904</Words>
  <Application>Microsoft Macintosh PowerPoint</Application>
  <PresentationFormat>On-screen Show (4:3)</PresentationFormat>
  <Paragraphs>189</Paragraphs>
  <Slides>38</Slides>
  <Notes>0</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Helvetica</vt:lpstr>
      <vt:lpstr>Lucida Grande</vt:lpstr>
      <vt:lpstr>Times</vt:lpstr>
      <vt:lpstr>Arial</vt:lpstr>
      <vt:lpstr>White</vt:lpstr>
      <vt:lpstr>Earthquakes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Earthquakes Professor Jeffery Seitz Department of Earth &amp; Environmental Sciences California State University East Bay</dc:title>
  <cp:lastModifiedBy>Jeffery Seitz</cp:lastModifiedBy>
  <cp:revision>19</cp:revision>
  <dcterms:modified xsi:type="dcterms:W3CDTF">2016-07-13T05:22:10Z</dcterms:modified>
</cp:coreProperties>
</file>